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FFFFCC"/>
    <a:srgbClr val="FF993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>
      <p:cViewPr varScale="1">
        <p:scale>
          <a:sx n="69" d="100"/>
          <a:sy n="69" d="100"/>
        </p:scale>
        <p:origin x="21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31A2A5D-0EBF-41AD-9CE1-5BCC7DF55755}" type="datetimeFigureOut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9F7997F-A0DC-46EB-880F-DC9582B157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88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97F-A0DC-46EB-880F-DC9582B157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30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0E73-5D9A-4745-B382-9994465D7F02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94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F8AC-810B-4896-85B3-2B301A507C23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35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21F8-E6F6-4375-8A2E-54831D413800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92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2222-5988-4807-BC3D-7DB394492070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42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E72D-AA64-4CB3-AC43-F50CA93E2703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7B28-F6B5-44C4-9BF9-ACBDD7D2241D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81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C2C7-D418-4A41-828F-8C8A0C5E57AF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3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566C-BBF5-4C8D-82C6-C12437F76FBA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133C-CC30-4535-AE8A-B3CCD00210E2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2246" y="8961969"/>
            <a:ext cx="1543050" cy="182031"/>
          </a:xfrm>
        </p:spPr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09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771A-FC81-432A-982F-DC53395C4759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06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A9A1-125E-4532-93A5-88184D5819A3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34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6DA0-4623-4788-BA44-ED8AA13D7688}" type="datetime1">
              <a:rPr kumimoji="1" lang="ja-JP" altLang="en-US" smtClean="0"/>
              <a:t>2021/6/10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3F65A-430A-4167-9766-8CD36C906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47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67137"/>
              </p:ext>
            </p:extLst>
          </p:nvPr>
        </p:nvGraphicFramePr>
        <p:xfrm>
          <a:off x="173965" y="6493848"/>
          <a:ext cx="6510070" cy="103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964"/>
                <a:gridCol w="5165106"/>
              </a:tblGrid>
              <a:tr h="36515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i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運営体制</a:t>
                      </a:r>
                      <a:endParaRPr kumimoji="1" lang="ja-JP" altLang="en-US" sz="1400" b="1" i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13" marR="91413" marT="45657" marB="4565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u="none" dirty="0" smtClean="0">
                          <a:solidFill>
                            <a:schemeClr val="tx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日本全国約</a:t>
                      </a:r>
                      <a:r>
                        <a:rPr kumimoji="1" lang="en-US" altLang="ja-JP" sz="1800" b="1" u="none" baseline="0" dirty="0" smtClean="0">
                          <a:solidFill>
                            <a:srgbClr val="FF0000"/>
                          </a:solidFill>
                          <a:uFill>
                            <a:solidFill>
                              <a:schemeClr val="tx1"/>
                            </a:solidFill>
                          </a:u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500</a:t>
                      </a:r>
                      <a:r>
                        <a:rPr kumimoji="1" lang="ja-JP" altLang="en-US" sz="1400" b="1" u="none" dirty="0" smtClean="0">
                          <a:solidFill>
                            <a:schemeClr val="tx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の商工会議所・商工会</a:t>
                      </a:r>
                      <a:r>
                        <a:rPr kumimoji="1" lang="ja-JP" altLang="en-US" sz="1400" b="0" dirty="0" smtClean="0">
                          <a:solidFill>
                            <a:schemeClr val="tx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で共同運営</a:t>
                      </a:r>
                      <a:endParaRPr kumimoji="1" lang="en-US" altLang="ja-JP" sz="1400" b="0" dirty="0" smtClean="0">
                        <a:solidFill>
                          <a:schemeClr val="tx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13" marR="91413" marT="45657" marB="4565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83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i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運営開始</a:t>
                      </a:r>
                      <a:endParaRPr kumimoji="1" lang="ja-JP" altLang="en-US" sz="1400" b="1" i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13" marR="91413" marT="45657" marB="4565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1999</a:t>
                      </a:r>
                      <a:r>
                        <a:rPr kumimoji="1" lang="ja-JP" altLang="en-US" sz="1400" dirty="0" smtClean="0">
                          <a:solidFill>
                            <a:schemeClr val="tx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 smtClean="0">
                          <a:solidFill>
                            <a:schemeClr val="tx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solidFill>
                            <a:schemeClr val="tx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endParaRPr kumimoji="1" lang="ja-JP" altLang="en-US" sz="1400" dirty="0">
                        <a:solidFill>
                          <a:schemeClr val="tx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13" marR="91413" marT="45657" marB="4565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28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i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登録事業所数</a:t>
                      </a:r>
                      <a:endParaRPr kumimoji="1" lang="ja-JP" altLang="en-US" sz="1400" b="1" i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13" marR="91413" marT="45657" marB="4565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tx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約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</a:t>
                      </a:r>
                      <a:r>
                        <a:rPr kumimoji="1" lang="ja-JP" altLang="en-US" sz="1800" b="1" dirty="0" smtClean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</a:t>
                      </a:r>
                      <a:r>
                        <a:rPr kumimoji="1" lang="ja-JP" altLang="en-US" sz="1400" b="0" dirty="0" smtClean="0">
                          <a:solidFill>
                            <a:schemeClr val="tx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事業所</a:t>
                      </a:r>
                      <a:endParaRPr kumimoji="1" lang="ja-JP" altLang="en-US" sz="1400" b="0" dirty="0">
                        <a:solidFill>
                          <a:schemeClr val="tx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13" marR="91413" marT="45657" marB="4565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4"/>
            <a:ext cx="6858000" cy="333418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00708" y="4230585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accent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https://www.b-mall.ne.jp/</a:t>
            </a:r>
            <a:r>
              <a:rPr kumimoji="1" lang="ja-JP" altLang="en-US" dirty="0" smtClean="0">
                <a:solidFill>
                  <a:schemeClr val="accent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　　</a:t>
            </a:r>
            <a:endParaRPr kumimoji="1" lang="ja-JP" altLang="en-US" dirty="0">
              <a:solidFill>
                <a:schemeClr val="accent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004329" y="3456572"/>
            <a:ext cx="5840158" cy="47829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日本最大級の商取引支援サイト</a:t>
            </a:r>
          </a:p>
          <a:p>
            <a:pPr algn="ctr"/>
            <a:r>
              <a:rPr lang="ja-JP" altLang="en-US" sz="3200" b="1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ザ・ビジネスモール</a:t>
            </a:r>
            <a:endParaRPr lang="ja-JP" altLang="en-US" sz="2800" dirty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" y="3352665"/>
            <a:ext cx="1291343" cy="1291343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4581128" y="4250476"/>
            <a:ext cx="2412268" cy="310699"/>
            <a:chOff x="131500" y="4181512"/>
            <a:chExt cx="2412268" cy="310699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500" y="4181512"/>
              <a:ext cx="2252044" cy="294340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79460" y="4215212"/>
              <a:ext cx="20643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Arial Unicode MS" panose="020B0604020202020204" pitchFamily="50" charset="-128"/>
                </a:rPr>
                <a:t>ザ・ビジネスモール</a:t>
              </a:r>
              <a:endParaRPr kumimoji="1" lang="ja-JP" altLang="en-US" sz="12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endParaRPr>
            </a:p>
          </p:txBody>
        </p:sp>
      </p:grpSp>
      <p:pic>
        <p:nvPicPr>
          <p:cNvPr id="20" name="Picture 2" descr="日本地図のイラスト（都道府県ごとに区切り）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30" y="6311855"/>
            <a:ext cx="1647030" cy="164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172069" y="6042732"/>
            <a:ext cx="6497291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ザ・ビジネスモールは全国の会員約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万社をつないでいます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5535" y="5211320"/>
            <a:ext cx="6463308" cy="83099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公的団体である商工会議所・商工会</a:t>
            </a:r>
            <a:r>
              <a:rPr lang="ja-JP" altLang="en-US" sz="24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が運営する</a:t>
            </a:r>
            <a:endParaRPr lang="en-US" altLang="ja-JP" sz="24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日本最大級</a:t>
            </a:r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4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商取引</a:t>
            </a:r>
            <a:r>
              <a:rPr lang="ja-JP" altLang="en-US" sz="24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</a:t>
            </a:r>
            <a:r>
              <a:rPr lang="ja-JP" altLang="en-US" sz="24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</a:t>
            </a:r>
            <a:endParaRPr lang="ja-JP" altLang="en-US" sz="2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420" y="4829736"/>
            <a:ext cx="6858000" cy="360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ザ・ビジネスモールとは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30099" y="7666370"/>
            <a:ext cx="3590727" cy="70788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ja-JP" altLang="en-US" sz="2000" b="1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商工</a:t>
            </a:r>
            <a:r>
              <a:rPr lang="ja-JP" altLang="en-US" sz="20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会議所等の</a:t>
            </a:r>
            <a:r>
              <a:rPr lang="ja-JP" altLang="en-US" sz="2000" b="1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</a:t>
            </a:r>
            <a:r>
              <a:rPr lang="ja-JP" altLang="en-US" sz="20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企業同士が</a:t>
            </a:r>
            <a:endParaRPr lang="en-US" altLang="ja-JP" sz="2000" b="1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  <a:r>
              <a:rPr lang="ja-JP" altLang="en-US" sz="2000" b="1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・マッチング</a:t>
            </a:r>
            <a:endParaRPr lang="en-US" altLang="ja-JP" sz="2000" b="1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11" y="7470601"/>
            <a:ext cx="1415477" cy="989831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534590" y="8308095"/>
            <a:ext cx="6084253" cy="69249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インターネットなら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毎日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がビジネスチャンス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　日本中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の企業と商談取引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0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/>
          <p:cNvCxnSpPr/>
          <p:nvPr/>
        </p:nvCxnSpPr>
        <p:spPr>
          <a:xfrm>
            <a:off x="270423" y="4988633"/>
            <a:ext cx="163084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フローチャート: 端子 48"/>
          <p:cNvSpPr/>
          <p:nvPr/>
        </p:nvSpPr>
        <p:spPr>
          <a:xfrm>
            <a:off x="203257" y="5109681"/>
            <a:ext cx="914400" cy="360000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売り手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96852" y="3262076"/>
            <a:ext cx="2150542" cy="3605519"/>
          </a:xfrm>
          <a:prstGeom prst="rect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93512" y="7106422"/>
            <a:ext cx="6723953" cy="45719"/>
          </a:xfrm>
          <a:prstGeom prst="rect">
            <a:avLst/>
          </a:prstGeom>
          <a:pattFill prst="dk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166141" y="519108"/>
            <a:ext cx="3222765" cy="1200838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288000" rIns="144000" bIns="953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</a:pP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取引先開拓支援</a:t>
            </a:r>
            <a:endParaRPr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20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取引先検索</a:t>
            </a:r>
            <a:endParaRPr lang="en-US" altLang="ja-JP" sz="2000" b="1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20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企業データベース</a:t>
            </a:r>
            <a:endParaRPr lang="en-US" altLang="ja-JP" sz="2000" b="1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446594" y="519107"/>
            <a:ext cx="3222765" cy="1198039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288000" rIns="144000" bIns="953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</a:pP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全国へ自社の強み・</a:t>
            </a:r>
            <a:endParaRPr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商材を発信できる</a:t>
            </a:r>
            <a:endParaRPr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20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</a:t>
            </a:r>
            <a:r>
              <a:rPr lang="en-US" altLang="ja-JP" sz="20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20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掲載</a:t>
            </a:r>
            <a:endParaRPr lang="en-US" altLang="ja-JP" sz="2000" b="1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66142" y="1828333"/>
            <a:ext cx="6503218" cy="1210000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80000" rIns="144000" bIns="953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</a:pPr>
            <a:endParaRPr lang="en-US" altLang="ja-JP" sz="2000" b="1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130204" y="3438117"/>
            <a:ext cx="2099784" cy="1203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00"/>
              </a:lnSpc>
              <a:defRPr/>
            </a:pP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全国から</a:t>
            </a:r>
            <a:endParaRPr lang="en-US" altLang="ja-JP" sz="1600" b="1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700"/>
              </a:lnSpc>
              <a:defRPr/>
            </a:pP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取引先を探せる</a:t>
            </a:r>
            <a:endParaRPr lang="en-US" altLang="ja-JP" sz="16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800"/>
              </a:lnSpc>
              <a:defRPr/>
            </a:pPr>
            <a:r>
              <a:rPr lang="ja-JP" altLang="en-US" sz="2400" b="1" u="sng" spc="-3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取引先検索</a:t>
            </a:r>
            <a:endParaRPr lang="en-US" altLang="ja-JP" sz="2000" b="1" u="sng" spc="-3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2130204" y="5259042"/>
            <a:ext cx="2099784" cy="14135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00"/>
              </a:lnSpc>
              <a:defRPr/>
            </a:pP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</a:t>
            </a:r>
            <a:r>
              <a:rPr lang="ja-JP" altLang="en-US" sz="16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に自社</a:t>
            </a: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1600" b="1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700"/>
              </a:lnSpc>
              <a:defRPr/>
            </a:pP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商品</a:t>
            </a:r>
            <a:r>
              <a:rPr lang="ja-JP" altLang="en-US" sz="16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･</a:t>
            </a: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サービス・強み</a:t>
            </a:r>
            <a:r>
              <a:rPr lang="ja-JP" altLang="en-US" sz="16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を発信できる</a:t>
            </a:r>
            <a:endParaRPr lang="en-US" altLang="ja-JP" sz="16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800"/>
              </a:lnSpc>
              <a:defRPr/>
            </a:pPr>
            <a:r>
              <a:rPr lang="ja-JP" altLang="en-US" sz="2400" b="1" u="sng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</a:t>
            </a:r>
            <a:r>
              <a:rPr lang="en-US" altLang="ja-JP" sz="2400" b="1" u="sng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2400" b="1" u="sng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掲載</a:t>
            </a:r>
            <a:endParaRPr lang="en-US" altLang="ja-JP" sz="2400" b="1" u="sng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9" y="5246806"/>
            <a:ext cx="855092" cy="102852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4624" y="451878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困っている事を解決したい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仕入先・調達先を探したい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963" y="6269991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自社の商品やサービスを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をしたい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490942" y="3438117"/>
            <a:ext cx="2232000" cy="1203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00"/>
              </a:lnSpc>
              <a:defRPr/>
            </a:pP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</a:t>
            </a:r>
            <a:r>
              <a:rPr lang="ja-JP" altLang="en-US" sz="16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に仕入先･外注先を募集</a:t>
            </a: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できる</a:t>
            </a:r>
            <a:endParaRPr lang="en-US" altLang="ja-JP" sz="1600" b="1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2300" b="1" u="sng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ザ</a:t>
            </a:r>
            <a:r>
              <a:rPr lang="ja-JP" altLang="en-US" sz="2300" b="1" u="sng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・商談</a:t>
            </a:r>
            <a:r>
              <a:rPr lang="ja-JP" altLang="en-US" sz="2300" b="1" u="sng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モール</a:t>
            </a:r>
            <a:endParaRPr lang="en-US" altLang="ja-JP" sz="2300" b="1" u="sng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600" b="1" u="sng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（買い手）</a:t>
            </a:r>
            <a:endParaRPr lang="en-US" altLang="ja-JP" sz="2300" b="1" u="sng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3219162" y="4643136"/>
            <a:ext cx="727294" cy="658943"/>
          </a:xfrm>
          <a:prstGeom prst="upArrow">
            <a:avLst>
              <a:gd name="adj1" fmla="val 50000"/>
              <a:gd name="adj2" fmla="val 533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endParaRPr kumimoji="1"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520355" y="4656486"/>
            <a:ext cx="720000" cy="648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36000" tIns="108000" rIns="0" bIns="0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閲覧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上矢印 12"/>
          <p:cNvSpPr/>
          <p:nvPr/>
        </p:nvSpPr>
        <p:spPr>
          <a:xfrm>
            <a:off x="5463754" y="4630168"/>
            <a:ext cx="727294" cy="658943"/>
          </a:xfrm>
          <a:prstGeom prst="upArrow">
            <a:avLst>
              <a:gd name="adj1" fmla="val 50000"/>
              <a:gd name="adj2" fmla="val 533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</a:t>
            </a:r>
            <a:endParaRPr kumimoji="1"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4764947" y="4643518"/>
            <a:ext cx="720000" cy="648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36000" tIns="108000" rIns="0" bIns="0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募集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490942" y="5259042"/>
            <a:ext cx="2232000" cy="14135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700"/>
              </a:lnSpc>
              <a:defRPr/>
            </a:pP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買い手に直接</a:t>
            </a:r>
            <a:endParaRPr lang="en-US" altLang="ja-JP" sz="1600" b="1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700"/>
              </a:lnSpc>
              <a:defRPr/>
            </a:pP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自社商品サービス</a:t>
            </a:r>
            <a:endParaRPr lang="en-US" altLang="ja-JP" sz="1600" b="1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700"/>
              </a:lnSpc>
              <a:defRPr/>
            </a:pPr>
            <a:r>
              <a:rPr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を売り込める</a:t>
            </a:r>
            <a:endParaRPr lang="en-US" altLang="ja-JP" sz="1600" b="1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2300" b="1" u="sng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ザ</a:t>
            </a:r>
            <a:r>
              <a:rPr lang="ja-JP" altLang="en-US" sz="2300" b="1" u="sng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・商談</a:t>
            </a:r>
            <a:r>
              <a:rPr lang="ja-JP" altLang="en-US" sz="2300" b="1" u="sng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モール</a:t>
            </a:r>
            <a:endParaRPr lang="en-US" altLang="ja-JP" sz="2300" b="1" u="sng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defRPr/>
            </a:pPr>
            <a:r>
              <a:rPr lang="ja-JP" altLang="en-US" sz="1600" b="1" u="sng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（売り手）</a:t>
            </a:r>
            <a:endParaRPr lang="en-US" altLang="ja-JP" sz="1600" b="1" u="sng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0" y="3557928"/>
            <a:ext cx="828000" cy="96085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0" y="2838"/>
            <a:ext cx="6858000" cy="288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ザ・ビジネスモールの主な機能とサービス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-124843" y="2039424"/>
            <a:ext cx="3429000" cy="88030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80000" rIns="144000" bIns="953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</a:pP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日本全国との取引商談</a:t>
            </a:r>
            <a:endParaRPr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マッチング支援</a:t>
            </a:r>
            <a:endParaRPr lang="en-US" altLang="ja-JP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20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ザ・商談モール</a:t>
            </a:r>
            <a:endParaRPr lang="en-US" altLang="ja-JP" sz="2000" b="1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フローチャート: 端子 43"/>
          <p:cNvSpPr/>
          <p:nvPr/>
        </p:nvSpPr>
        <p:spPr>
          <a:xfrm>
            <a:off x="3028866" y="2090349"/>
            <a:ext cx="914400" cy="36000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買い手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フローチャート: 端子 44"/>
          <p:cNvSpPr/>
          <p:nvPr/>
        </p:nvSpPr>
        <p:spPr>
          <a:xfrm>
            <a:off x="3028866" y="2512295"/>
            <a:ext cx="914400" cy="360000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売り手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フローチャート: 端子 47"/>
          <p:cNvSpPr/>
          <p:nvPr/>
        </p:nvSpPr>
        <p:spPr>
          <a:xfrm>
            <a:off x="194851" y="3343165"/>
            <a:ext cx="914400" cy="36000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買い手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82513" y="323528"/>
            <a:ext cx="620682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商工会議所・商工会会員企業の会員サービスとして運営しているので、様々な機能を</a:t>
            </a:r>
            <a:r>
              <a:rPr kumimoji="1" lang="ja-JP" altLang="en-US" sz="11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無料で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ご提供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932494" y="2080643"/>
            <a:ext cx="2736865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時間や地域の制約を受けず、取引相手を探すことができる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932495" y="2500488"/>
            <a:ext cx="2493030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購買意欲のある企業に</a:t>
            </a:r>
            <a:endParaRPr lang="en-US" altLang="ja-JP" sz="11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直接応募し、売り込むことができる</a:t>
            </a:r>
            <a:endParaRPr lang="en-US" altLang="ja-JP" sz="11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4392135" y="529491"/>
            <a:ext cx="1331683" cy="216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会員限定</a:t>
            </a:r>
            <a:endParaRPr kumimoji="1" lang="ja-JP" altLang="en-US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5569" y="6976191"/>
            <a:ext cx="6751896" cy="18809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その他のサービス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 rot="21326794">
            <a:off x="408110" y="7237176"/>
            <a:ext cx="1949003" cy="863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altLang="ja-JP" sz="1400" b="1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BtoB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向け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アクセスアップ</a:t>
            </a:r>
            <a:endParaRPr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en-US" altLang="ja-JP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BM</a:t>
            </a:r>
            <a:r>
              <a:rPr lang="ja-JP" altLang="en-US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プレミアム</a:t>
            </a:r>
            <a:endParaRPr lang="en-US" altLang="ja-JP" sz="1600" b="1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 rot="21326794">
            <a:off x="404664" y="8173280"/>
            <a:ext cx="2906118" cy="863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200"/>
              </a:lnSpc>
            </a:pP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ものづくり情報ポータル</a:t>
            </a:r>
            <a:endParaRPr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en-US" altLang="ja-JP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BM</a:t>
            </a:r>
            <a:r>
              <a:rPr lang="ja-JP" altLang="en-US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ファクトリー</a:t>
            </a:r>
            <a:endParaRPr kumimoji="1" lang="ja-JP" altLang="en-US" sz="1400" dirty="0"/>
          </a:p>
        </p:txBody>
      </p:sp>
      <p:sp>
        <p:nvSpPr>
          <p:cNvPr id="68" name="正方形/長方形 67"/>
          <p:cNvSpPr/>
          <p:nvPr/>
        </p:nvSpPr>
        <p:spPr>
          <a:xfrm rot="21326794">
            <a:off x="2457882" y="7237176"/>
            <a:ext cx="1949003" cy="863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店舗向け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</a:p>
          <a:p>
            <a:pPr algn="ctr">
              <a:lnSpc>
                <a:spcPts val="2200"/>
              </a:lnSpc>
            </a:pP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作成サービス</a:t>
            </a:r>
            <a:endParaRPr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en-US" altLang="ja-JP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BM</a:t>
            </a:r>
            <a:r>
              <a:rPr lang="ja-JP" altLang="en-US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テンポ</a:t>
            </a:r>
            <a:endParaRPr kumimoji="1" lang="ja-JP" altLang="en-US" sz="1400" dirty="0"/>
          </a:p>
        </p:txBody>
      </p:sp>
      <p:sp>
        <p:nvSpPr>
          <p:cNvPr id="69" name="正方形/長方形 68"/>
          <p:cNvSpPr/>
          <p:nvPr/>
        </p:nvSpPr>
        <p:spPr>
          <a:xfrm rot="21326794">
            <a:off x="3434668" y="8173280"/>
            <a:ext cx="3058905" cy="863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200"/>
              </a:lnSpc>
            </a:pPr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大手メーカーとのマッチング支援</a:t>
            </a:r>
            <a:endParaRPr lang="en-US" altLang="ja-JP" sz="11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オープンイノベーション・</a:t>
            </a:r>
            <a:endParaRPr lang="en-US" altLang="ja-JP" sz="1600" b="1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リンク</a:t>
            </a:r>
            <a:endParaRPr kumimoji="1" lang="ja-JP" altLang="en-US" sz="1600" dirty="0"/>
          </a:p>
        </p:txBody>
      </p:sp>
      <p:sp>
        <p:nvSpPr>
          <p:cNvPr id="70" name="正方形/長方形 69"/>
          <p:cNvSpPr/>
          <p:nvPr/>
        </p:nvSpPr>
        <p:spPr>
          <a:xfrm rot="21326794">
            <a:off x="4507654" y="7237176"/>
            <a:ext cx="1949003" cy="863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自動掲載で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</a:p>
          <a:p>
            <a:pPr algn="ctr">
              <a:lnSpc>
                <a:spcPts val="2200"/>
              </a:lnSpc>
            </a:pPr>
            <a:r>
              <a:rPr lang="en-US" altLang="ja-JP" sz="1600" b="1" dirty="0" err="1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タウンページ</a:t>
            </a:r>
            <a:endParaRPr lang="en-US" altLang="ja-JP" sz="1600" b="1" dirty="0" smtClean="0">
              <a:solidFill>
                <a:schemeClr val="accent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200"/>
              </a:lnSpc>
            </a:pPr>
            <a:r>
              <a:rPr lang="ja-JP" altLang="en-US" sz="1600" b="1" dirty="0" smtClean="0">
                <a:solidFill>
                  <a:schemeClr val="accent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連携</a:t>
            </a:r>
            <a:endParaRPr kumimoji="1" lang="ja-JP" altLang="en-US" sz="1400" dirty="0"/>
          </a:p>
        </p:txBody>
      </p:sp>
      <p:sp>
        <p:nvSpPr>
          <p:cNvPr id="72" name="スライド番号プレースホルダー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3" name="角丸四角形 72"/>
          <p:cNvSpPr/>
          <p:nvPr/>
        </p:nvSpPr>
        <p:spPr>
          <a:xfrm>
            <a:off x="1111682" y="529491"/>
            <a:ext cx="1331683" cy="216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一般閲覧可</a:t>
            </a:r>
            <a:endParaRPr kumimoji="1" lang="ja-JP" altLang="en-US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906220" y="1841691"/>
            <a:ext cx="1331683" cy="216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会員限定</a:t>
            </a:r>
            <a:endParaRPr kumimoji="1" lang="ja-JP" altLang="en-US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9" y="2378770"/>
            <a:ext cx="437137" cy="437137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1" y="597528"/>
            <a:ext cx="437137" cy="437137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155594" y="7248053"/>
            <a:ext cx="537811" cy="537811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50" dirty="0" smtClean="0"/>
              <a:t>別途有料</a:t>
            </a:r>
            <a:endParaRPr kumimoji="1" lang="ja-JP" altLang="en-US" sz="1050" dirty="0"/>
          </a:p>
        </p:txBody>
      </p:sp>
      <p:sp>
        <p:nvSpPr>
          <p:cNvPr id="40" name="円/楕円 39"/>
          <p:cNvSpPr/>
          <p:nvPr/>
        </p:nvSpPr>
        <p:spPr>
          <a:xfrm>
            <a:off x="2378842" y="7248053"/>
            <a:ext cx="537811" cy="537811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50" dirty="0" smtClean="0"/>
              <a:t>別途有料</a:t>
            </a:r>
            <a:endParaRPr kumimoji="1" lang="ja-JP" altLang="en-US" sz="105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90392" y="3153480"/>
            <a:ext cx="145449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ja-JP" altLang="en-US" sz="1400" dirty="0" smtClean="0">
                <a:solidFill>
                  <a:srgbClr val="FF99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企業データベース</a:t>
            </a:r>
            <a:endParaRPr kumimoji="1" lang="ja-JP" altLang="en-US" sz="1400" dirty="0">
              <a:solidFill>
                <a:srgbClr val="FF99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フローチャート: 端子 42"/>
          <p:cNvSpPr/>
          <p:nvPr/>
        </p:nvSpPr>
        <p:spPr>
          <a:xfrm>
            <a:off x="5873270" y="508643"/>
            <a:ext cx="792000" cy="288000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売り手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フローチャート: 端子 45"/>
          <p:cNvSpPr/>
          <p:nvPr/>
        </p:nvSpPr>
        <p:spPr>
          <a:xfrm>
            <a:off x="2578117" y="503548"/>
            <a:ext cx="792000" cy="28800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買い手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フローチャート: 端子 49"/>
          <p:cNvSpPr/>
          <p:nvPr/>
        </p:nvSpPr>
        <p:spPr>
          <a:xfrm>
            <a:off x="3728884" y="3606085"/>
            <a:ext cx="432000" cy="18000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買い手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フローチャート: 端子 51"/>
          <p:cNvSpPr/>
          <p:nvPr/>
        </p:nvSpPr>
        <p:spPr>
          <a:xfrm>
            <a:off x="3824097" y="5896246"/>
            <a:ext cx="432000" cy="144000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売り手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フローチャート: 端子 55"/>
          <p:cNvSpPr/>
          <p:nvPr/>
        </p:nvSpPr>
        <p:spPr>
          <a:xfrm>
            <a:off x="6260104" y="3729588"/>
            <a:ext cx="432000" cy="18000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買い手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フローチャート: 端子 56"/>
          <p:cNvSpPr/>
          <p:nvPr/>
        </p:nvSpPr>
        <p:spPr>
          <a:xfrm>
            <a:off x="6232149" y="5815434"/>
            <a:ext cx="432000" cy="144000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売り手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4385774" y="3268051"/>
            <a:ext cx="2384058" cy="360551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135833" y="3159633"/>
            <a:ext cx="89664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ja-JP" altLang="en-US" sz="1400" dirty="0" smtClean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マッチング</a:t>
            </a:r>
            <a:endParaRPr kumimoji="1" lang="ja-JP" altLang="en-US" sz="14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0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4" y="287524"/>
            <a:ext cx="6343057" cy="418765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0" y="2838"/>
            <a:ext cx="6858000" cy="288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商談マッチング機能「ザ・商談モール」について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286338" y="5936681"/>
            <a:ext cx="4284476" cy="67846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商談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実施 </a:t>
            </a:r>
            <a:r>
              <a:rPr lang="en-US" altLang="ja-JP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3,621</a:t>
            </a: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</a:t>
            </a:r>
            <a:endParaRPr lang="en-US" altLang="ja-JP" sz="105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（月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2098237" y="6953157"/>
            <a:ext cx="2641157" cy="42715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商談成約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4340" y="6524969"/>
            <a:ext cx="1326473" cy="927591"/>
          </a:xfrm>
          <a:prstGeom prst="rect">
            <a:avLst/>
          </a:prstGeom>
        </p:spPr>
      </p:pic>
      <p:sp>
        <p:nvSpPr>
          <p:cNvPr id="56" name="スライド番号プレースホルダー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894" y="5876732"/>
            <a:ext cx="1173784" cy="960552"/>
          </a:xfrm>
          <a:prstGeom prst="rect">
            <a:avLst/>
          </a:prstGeom>
        </p:spPr>
      </p:pic>
      <p:sp>
        <p:nvSpPr>
          <p:cNvPr id="66" name="正方形/長方形 65"/>
          <p:cNvSpPr/>
          <p:nvPr/>
        </p:nvSpPr>
        <p:spPr>
          <a:xfrm>
            <a:off x="93512" y="4724093"/>
            <a:ext cx="6723953" cy="45719"/>
          </a:xfrm>
          <a:prstGeom prst="rect">
            <a:avLst/>
          </a:prstGeom>
          <a:pattFill prst="dk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5569" y="4563923"/>
            <a:ext cx="6751896" cy="18809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▼利用実績（</a:t>
            </a:r>
            <a:r>
              <a: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年度）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13" y="2179580"/>
            <a:ext cx="580261" cy="580261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>
          <a:xfrm>
            <a:off x="2960948" y="1969581"/>
            <a:ext cx="89768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4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商談</a:t>
            </a:r>
            <a:r>
              <a:rPr lang="ja-JP" altLang="en-US" sz="14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モール</a:t>
            </a:r>
            <a:endParaRPr kumimoji="1" lang="ja-JP" altLang="en-US" sz="14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>
          <a:xfrm rot="16200000" flipH="1">
            <a:off x="3252257" y="5365112"/>
            <a:ext cx="333118" cy="83512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16200000" flipH="1">
            <a:off x="3269211" y="6382480"/>
            <a:ext cx="333118" cy="8351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06065"/>
              </p:ext>
            </p:extLst>
          </p:nvPr>
        </p:nvGraphicFramePr>
        <p:xfrm>
          <a:off x="93512" y="7848554"/>
          <a:ext cx="5797091" cy="120396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79709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+mn-ea"/>
                          <a:ea typeface="+mn-ea"/>
                        </a:rPr>
                        <a:t>案件名</a:t>
                      </a:r>
                      <a:endParaRPr kumimoji="1" lang="ja-JP" altLang="en-US" sz="900" dirty="0">
                        <a:latin typeface="+mn-ea"/>
                        <a:ea typeface="+mn-ea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ja-JP" altLang="en-US" sz="1000" b="1" dirty="0" smtClean="0"/>
                        <a:t>厚板スクリューの金型一式を製作又は、 設計いただけるところ</a:t>
                      </a:r>
                      <a:endParaRPr lang="ja-JP" altLang="en-US" sz="10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ja-JP" altLang="en-US" sz="1000" b="1" dirty="0" smtClean="0"/>
                        <a:t>ワインとセットで百貨店のＥＣサイトで販売できるおつまみを探しています。</a:t>
                      </a:r>
                      <a:endParaRPr lang="ja-JP" altLang="en-US" sz="10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ja-JP" altLang="en-US" sz="1000" b="1" dirty="0" smtClean="0"/>
                        <a:t>調味料（ラー油</a:t>
                      </a:r>
                      <a:r>
                        <a:rPr lang="en-US" altLang="ja-JP" sz="1000" b="1" dirty="0" smtClean="0"/>
                        <a:t>100ml</a:t>
                      </a:r>
                      <a:r>
                        <a:rPr lang="ja-JP" altLang="en-US" sz="1000" b="1" dirty="0" smtClean="0"/>
                        <a:t>）のオリジナル瓶卸、</a:t>
                      </a:r>
                      <a:r>
                        <a:rPr lang="en-US" altLang="ja-JP" sz="1000" b="1" dirty="0" smtClean="0"/>
                        <a:t>OEM</a:t>
                      </a:r>
                      <a:r>
                        <a:rPr lang="ja-JP" altLang="en-US" sz="1000" b="1" dirty="0" smtClean="0"/>
                        <a:t>製造の依頼先を探しております</a:t>
                      </a:r>
                      <a:endParaRPr lang="ja-JP" altLang="en-US" sz="10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ja-JP" altLang="en-US" sz="1000" b="1" dirty="0" smtClean="0"/>
                        <a:t>レオタード、インナーを製作依頼できる縫製工場を探しています。</a:t>
                      </a:r>
                      <a:endParaRPr lang="ja-JP" altLang="en-US" sz="10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角丸四角形 32"/>
          <p:cNvSpPr/>
          <p:nvPr/>
        </p:nvSpPr>
        <p:spPr>
          <a:xfrm>
            <a:off x="438618" y="4894337"/>
            <a:ext cx="1979449" cy="88796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r"/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募集案件</a:t>
            </a:r>
            <a:endParaRPr lang="en-US" altLang="ja-JP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en-US" altLang="ja-JP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</a:t>
            </a:r>
            <a:endParaRPr lang="en-US" altLang="ja-JP" sz="1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（月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108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4401757" y="4895645"/>
            <a:ext cx="1917210" cy="88491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提案</a:t>
            </a:r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見積</a:t>
            </a:r>
            <a:endParaRPr lang="en-US" altLang="ja-JP" sz="2400" b="1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8,759</a:t>
            </a: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</a:t>
            </a:r>
            <a:endParaRPr lang="en-US" altLang="ja-JP" sz="1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（月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730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" y="4837692"/>
            <a:ext cx="754822" cy="1049107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60" y="4746952"/>
            <a:ext cx="1017369" cy="1017369"/>
          </a:xfrm>
          <a:prstGeom prst="rect">
            <a:avLst/>
          </a:prstGeom>
        </p:spPr>
      </p:pic>
      <p:sp>
        <p:nvSpPr>
          <p:cNvPr id="2" name="右矢印 1"/>
          <p:cNvSpPr/>
          <p:nvPr/>
        </p:nvSpPr>
        <p:spPr>
          <a:xfrm>
            <a:off x="2411806" y="4947175"/>
            <a:ext cx="333118" cy="8351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flipH="1">
            <a:off x="4077072" y="4954090"/>
            <a:ext cx="333118" cy="83512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08" y="4774156"/>
            <a:ext cx="718211" cy="1063559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66649" y="7735442"/>
            <a:ext cx="6723953" cy="45719"/>
          </a:xfrm>
          <a:prstGeom prst="rect">
            <a:avLst/>
          </a:prstGeom>
          <a:pattFill prst="dk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706" y="7575272"/>
            <a:ext cx="6751896" cy="18809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▼案件一例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72" y="8323904"/>
            <a:ext cx="748596" cy="7485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49380" y="8173074"/>
            <a:ext cx="90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050" b="1" dirty="0" smtClean="0"/>
              <a:t>最新案件一覧</a:t>
            </a:r>
            <a:endParaRPr kumimoji="1" lang="ja-JP" altLang="en-US" sz="1050" b="1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5013176" y="7545761"/>
            <a:ext cx="1777427" cy="551897"/>
          </a:xfrm>
          <a:prstGeom prst="wedgeRoundRectCallout">
            <a:avLst>
              <a:gd name="adj1" fmla="val -68604"/>
              <a:gd name="adj2" fmla="val 3094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ジャンルを問わず</a:t>
            </a:r>
            <a:endParaRPr kumimoji="1"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案件続々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66" y="7458478"/>
            <a:ext cx="506414" cy="6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7029">
            <a:off x="1636332" y="4131046"/>
            <a:ext cx="575480" cy="49650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366" y="4117642"/>
            <a:ext cx="648196" cy="56525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5" y="3952698"/>
            <a:ext cx="920874" cy="69266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0" y="2838"/>
            <a:ext cx="6858000" cy="288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ザ・商談モールご利用社様の声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28746" y="6320484"/>
            <a:ext cx="3120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+mj-ea"/>
              <a:buAutoNum type="circleNumDbPlain"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ＱＲコードからアクセス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8288" indent="-268288">
              <a:buFont typeface="+mj-ea"/>
              <a:buAutoNum type="circleNumDbPlain"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所属する商工会議所等を選択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8288" indent="-268288">
              <a:buFont typeface="+mj-ea"/>
              <a:buAutoNum type="circleNumDbPlain"/>
            </a:pP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すでに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登録があるかを確認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8288" indent="-268288">
              <a:buFont typeface="+mj-ea"/>
              <a:buAutoNum type="circleNumDbPlain"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必要な情報を登録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1" y="6193182"/>
            <a:ext cx="1584176" cy="15588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021446" y="5288117"/>
            <a:ext cx="2729203" cy="89255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会員無料！</a:t>
            </a:r>
            <a:endParaRPr kumimoji="1" lang="en-US" altLang="ja-JP" sz="24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販路開拓につながるサービス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ぜひご利用くだ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さ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0525" y="5323330"/>
            <a:ext cx="4437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ザ・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ビジネスモールのメニューを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利用するにはユーザー登録が必要です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125656" y="8682335"/>
            <a:ext cx="66066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200">
                <a:solidFill>
                  <a:srgbClr val="4D4D4D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 sz="2200">
                <a:solidFill>
                  <a:srgbClr val="4D4D4D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 sz="2200">
                <a:solidFill>
                  <a:srgbClr val="4D4D4D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 sz="2200">
                <a:solidFill>
                  <a:srgbClr val="4D4D4D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 sz="2200">
                <a:solidFill>
                  <a:srgbClr val="4D4D4D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ctr"/>
            <a:r>
              <a:rPr lang="en-US" altLang="ja-JP" sz="1200" dirty="0">
                <a:solidFill>
                  <a:srgbClr val="0070C0"/>
                </a:solidFill>
                <a:latin typeface="メイリオ" panose="020B0604030504040204" pitchFamily="50" charset="-128"/>
              </a:rPr>
              <a:t>【</a:t>
            </a:r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</a:rPr>
              <a:t>問合せ先</a:t>
            </a:r>
            <a:r>
              <a:rPr lang="en-US" altLang="ja-JP" sz="1200" dirty="0">
                <a:solidFill>
                  <a:srgbClr val="0070C0"/>
                </a:solidFill>
                <a:latin typeface="メイリオ" panose="020B0604030504040204" pitchFamily="50" charset="-128"/>
              </a:rPr>
              <a:t>】</a:t>
            </a:r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</a:rPr>
              <a:t>　</a:t>
            </a:r>
            <a:r>
              <a:rPr lang="ja-JP" altLang="en-US" sz="1200" dirty="0">
                <a:latin typeface="メイリオ" panose="020B0604030504040204" pitchFamily="50" charset="-128"/>
              </a:rPr>
              <a:t>ザ・ビジネスモール事務局　</a:t>
            </a:r>
            <a:r>
              <a:rPr lang="en-US" altLang="ja-JP" sz="1200" dirty="0">
                <a:latin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</a:rPr>
              <a:t>事務局：大阪商工会議所経営情報</a:t>
            </a:r>
            <a:r>
              <a:rPr lang="ja-JP" altLang="en-US" sz="1200" dirty="0" smtClean="0">
                <a:latin typeface="メイリオ" panose="020B0604030504040204" pitchFamily="50" charset="-128"/>
              </a:rPr>
              <a:t>センター内）</a:t>
            </a:r>
            <a:endParaRPr lang="en-US" altLang="ja-JP" sz="1200" dirty="0">
              <a:latin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メイリオ" panose="020B0604030504040204" pitchFamily="50" charset="-128"/>
              </a:rPr>
              <a:t>　</a:t>
            </a:r>
            <a:r>
              <a:rPr lang="en-US" altLang="ja-JP" sz="1200" dirty="0">
                <a:latin typeface="メイリオ" panose="020B0604030504040204" pitchFamily="50" charset="-128"/>
              </a:rPr>
              <a:t>TEL</a:t>
            </a:r>
            <a:r>
              <a:rPr lang="en-US" altLang="ja-JP" sz="1200" b="1" dirty="0">
                <a:latin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</a:rPr>
              <a:t>: 050-7105-6220</a:t>
            </a:r>
            <a:r>
              <a:rPr lang="ja-JP" altLang="en-US" sz="1200" dirty="0">
                <a:latin typeface="メイリオ" panose="020B0604030504040204" pitchFamily="50" charset="-128"/>
              </a:rPr>
              <a:t>（平日</a:t>
            </a:r>
            <a:r>
              <a:rPr lang="en-US" altLang="ja-JP" sz="1200" dirty="0">
                <a:latin typeface="メイリオ" panose="020B0604030504040204" pitchFamily="50" charset="-128"/>
              </a:rPr>
              <a:t>9:00-17:00</a:t>
            </a:r>
            <a:r>
              <a:rPr lang="ja-JP" altLang="en-US" sz="1200" dirty="0">
                <a:latin typeface="メイリオ" panose="020B0604030504040204" pitchFamily="50" charset="-128"/>
              </a:rPr>
              <a:t>）</a:t>
            </a:r>
            <a:r>
              <a:rPr lang="en-US" altLang="ja-JP" sz="1200" dirty="0">
                <a:latin typeface="メイリオ" panose="020B0604030504040204" pitchFamily="50" charset="-128"/>
              </a:rPr>
              <a:t>E-MAIL</a:t>
            </a:r>
            <a:r>
              <a:rPr lang="en-US" altLang="ja-JP" sz="1200" b="1" dirty="0">
                <a:latin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</a:rPr>
              <a:t>: b-mall@b-mall.ne.jp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1484" y="4911785"/>
            <a:ext cx="6858000" cy="288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ユーザー登録をするには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スライド番号プレースホルダー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65A-430A-4167-9766-8CD36C906AB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12302" y="290838"/>
            <a:ext cx="6620042" cy="52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地域・業種を超えて商談成立。新しい取引先探しの場に</a:t>
            </a:r>
            <a:endParaRPr lang="ja-JP" altLang="en-US" sz="2000" b="1" u="sng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12302" y="3003702"/>
            <a:ext cx="6882759" cy="48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効率よく探せて日本全国のユニークな商材と出会える</a:t>
            </a:r>
            <a:endParaRPr lang="ja-JP" altLang="en-US" sz="2000" b="1" u="sng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304" y="3420832"/>
            <a:ext cx="1301853" cy="1047419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 bwMode="auto">
          <a:xfrm>
            <a:off x="97397" y="3426226"/>
            <a:ext cx="5396907" cy="69940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全国各地のユニークな商材と出会えるのが魅力！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売りたい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企業からの提案のため、スムーズかつスピーディに商談を進めやすく、非常に効率が良いです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9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ザ・ビジネスモールは商工</a:t>
            </a: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会議所に入っていれば無料で使えますし、他に利用しているサイトはありません</a:t>
            </a:r>
            <a:r>
              <a:rPr lang="ja-JP" altLang="en-US" sz="9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。募集</a:t>
            </a: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すると、毎回たくさんの提案をいただくので大変ありがたいです</a:t>
            </a:r>
            <a:r>
              <a:rPr lang="ja-JP" altLang="en-US" sz="9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3362" y="4251837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商談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成立した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商品の一例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415579" y="4460270"/>
            <a:ext cx="1433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  <a:r>
              <a:rPr lang="en-US" altLang="zh-TW" sz="800" dirty="0" err="1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Aman</a:t>
            </a:r>
            <a:r>
              <a:rPr lang="en-US" altLang="zh-TW" sz="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-Style</a:t>
            </a:r>
            <a:r>
              <a:rPr lang="ja-JP" altLang="en-US" sz="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lang="en-US" altLang="ja-JP" sz="8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zh-TW" altLang="en-US" sz="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zh-TW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宮崎商工会議所会員企業）</a:t>
            </a:r>
            <a:endParaRPr lang="en-US" altLang="zh-TW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" name="図 32" descr="http://www.wa-kinuya.com/wordpress/wp-content/uploads/2018/04/ce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" y="984586"/>
            <a:ext cx="1309516" cy="174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 descr="https://sewing-sugi.com/img/daihyou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16" y="984586"/>
            <a:ext cx="1312952" cy="175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正方形/長方形 34"/>
          <p:cNvSpPr/>
          <p:nvPr/>
        </p:nvSpPr>
        <p:spPr>
          <a:xfrm>
            <a:off x="-1484" y="2704323"/>
            <a:ext cx="1520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　絹や</a:t>
            </a:r>
            <a:r>
              <a:rPr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lang="en-US" altLang="ja-JP" sz="8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（徳島商工会議所会員企業）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86048" y="2704323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株式会社ソゥイング杉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（岩国商工会議所会員企業）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0890" y="699827"/>
            <a:ext cx="62644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2019</a:t>
            </a:r>
            <a:r>
              <a:rPr kumimoji="1"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年</a:t>
            </a:r>
            <a:r>
              <a:rPr kumimoji="1" lang="en-US" altLang="ja-JP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4</a:t>
            </a:r>
            <a:r>
              <a:rPr kumimoji="1"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月</a:t>
            </a:r>
            <a:r>
              <a:rPr kumimoji="1" lang="en-US" altLang="ja-JP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19</a:t>
            </a:r>
            <a:r>
              <a:rPr kumimoji="1"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日 買いたい</a:t>
            </a:r>
            <a:r>
              <a:rPr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案件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「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小さな袋物が縫製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できるところ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をさがしています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。」</a:t>
            </a:r>
            <a:endParaRPr kumimoji="1" lang="ja-JP" altLang="en-US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1394716" y="984586"/>
            <a:ext cx="1980000" cy="174663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なじみの縫製工場が閉まってしまい、困っていたところ、商工会議所の紹介でビジネスモールの利用をはじめました。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地域などの物理的な</a:t>
            </a:r>
            <a:r>
              <a:rPr lang="ja-JP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制約</a:t>
            </a:r>
            <a:r>
              <a:rPr lang="ja-JP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ず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全国からひろく取引先を募集できるため、</a:t>
            </a:r>
            <a:r>
              <a:rPr lang="ja-JP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技術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的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に妥協をしたくない</a:t>
            </a:r>
            <a:r>
              <a:rPr lang="ja-JP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私たちとしては</a:t>
            </a:r>
            <a:r>
              <a:rPr lang="ja-JP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、選択肢</a:t>
            </a:r>
            <a:r>
              <a:rPr lang="ja-JP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がひろが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り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非常</a:t>
            </a:r>
            <a:r>
              <a:rPr lang="ja-JP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ありがたい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と思っています</a:t>
            </a:r>
            <a:r>
              <a:rPr lang="ja-JP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 flipH="1">
            <a:off x="3443232" y="984586"/>
            <a:ext cx="1980000" cy="1745903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高級アパレルで培った技術を生かし、「縫える物は何でも縫って行こう！」と幅広い分野に</a:t>
            </a:r>
            <a:r>
              <a:rPr lang="ja-JP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したいと思い、ザ・ビジネスモールを始めました</a:t>
            </a:r>
            <a:r>
              <a:rPr lang="ja-JP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ビジネスモールは</a:t>
            </a:r>
            <a:r>
              <a:rPr lang="ja-JP" altLang="ja-JP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全業種向け</a:t>
            </a:r>
            <a:r>
              <a:rPr lang="ja-JP" altLang="ja-JP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のサイトなので</a:t>
            </a:r>
            <a:r>
              <a:rPr lang="ja-JP" altLang="ja-JP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業界</a:t>
            </a: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を超えて取引先の範囲が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広がります。</a:t>
            </a:r>
            <a:endParaRPr lang="en-US" altLang="ja-JP" sz="9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これからも技術力をアピールできる案件が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あればどんどん</a:t>
            </a:r>
            <a:r>
              <a:rPr lang="ja-JP" altLang="en-US" sz="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提案して</a:t>
            </a:r>
            <a:r>
              <a:rPr lang="ja-JP" altLang="en-US" sz="900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いきたいです。</a:t>
            </a:r>
            <a:endParaRPr lang="ja-JP" altLang="ja-JP" sz="9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" name="フローチャート: 端子 40"/>
          <p:cNvSpPr/>
          <p:nvPr/>
        </p:nvSpPr>
        <p:spPr>
          <a:xfrm>
            <a:off x="50637" y="976299"/>
            <a:ext cx="792000" cy="21600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買い手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フローチャート: 端子 41"/>
          <p:cNvSpPr/>
          <p:nvPr/>
        </p:nvSpPr>
        <p:spPr>
          <a:xfrm>
            <a:off x="5976842" y="942614"/>
            <a:ext cx="792000" cy="216000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売り手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フローチャート: 端子 42"/>
          <p:cNvSpPr/>
          <p:nvPr/>
        </p:nvSpPr>
        <p:spPr>
          <a:xfrm>
            <a:off x="5992705" y="4252251"/>
            <a:ext cx="792000" cy="216000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買い手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301357" y="4649815"/>
            <a:ext cx="13468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ふくさ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（八尾商工会議所会員企業）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527416" y="4649815"/>
            <a:ext cx="1518364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和紅茶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（大阪商工会議所会員企業）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921852" y="4649815"/>
            <a:ext cx="1518364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ctr"/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酒</a:t>
            </a:r>
            <a:r>
              <a:rPr lang="ja-JP" altLang="en-US" sz="8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ぶた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ホルダー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（東京商工会議所会員企業）</a:t>
            </a: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59" y="5993986"/>
            <a:ext cx="1730213" cy="1730213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5177796" y="7787274"/>
            <a:ext cx="1598092" cy="565146"/>
          </a:xfrm>
          <a:prstGeom prst="rect">
            <a:avLst/>
          </a:prstGeom>
          <a:solidFill>
            <a:srgbClr val="E03253"/>
          </a:solidFill>
        </p:spPr>
        <p:txBody>
          <a:bodyPr vert="horz" wrap="square" lIns="36000" tIns="36000" rIns="36000" bIns="36000" rtlCol="0" anchor="ctr">
            <a:noAutofit/>
          </a:bodyPr>
          <a:lstStyle/>
          <a:p>
            <a:pPr algn="ctr">
              <a:buClr>
                <a:srgbClr val="FF0000"/>
              </a:buClr>
            </a:pP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利用開始</a:t>
            </a:r>
            <a:endParaRPr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5707" y="7778074"/>
            <a:ext cx="1569745" cy="565146"/>
          </a:xfrm>
          <a:prstGeom prst="rect">
            <a:avLst/>
          </a:prstGeom>
          <a:solidFill>
            <a:srgbClr val="E03253"/>
          </a:solidFill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ユーザー</a:t>
            </a:r>
            <a:endParaRPr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</a:endParaRPr>
          </a:p>
          <a:p>
            <a:pPr algn="ctr">
              <a:buClr>
                <a:srgbClr val="FF0000"/>
              </a:buClr>
            </a:pP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登録申請</a:t>
            </a:r>
            <a:endParaRPr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0" name="右矢印 49"/>
          <p:cNvSpPr/>
          <p:nvPr/>
        </p:nvSpPr>
        <p:spPr bwMode="auto">
          <a:xfrm>
            <a:off x="1965197" y="7799847"/>
            <a:ext cx="540060" cy="540000"/>
          </a:xfrm>
          <a:prstGeom prst="rightArrow">
            <a:avLst/>
          </a:prstGeom>
          <a:solidFill>
            <a:srgbClr val="0071BC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65002" y="7799847"/>
            <a:ext cx="1953244" cy="540000"/>
          </a:xfrm>
          <a:prstGeom prst="rect">
            <a:avLst/>
          </a:prstGeom>
          <a:solidFill>
            <a:srgbClr val="E03253"/>
          </a:solidFill>
        </p:spPr>
        <p:txBody>
          <a:bodyPr vert="horz" wrap="square" lIns="36000" tIns="36000" rIns="36000" bIns="36000" rtlCol="0" anchor="ctr">
            <a:noAutofit/>
          </a:bodyPr>
          <a:lstStyle/>
          <a:p>
            <a:pPr algn="ctr">
              <a:buClr>
                <a:srgbClr val="FF0000"/>
              </a:buClr>
            </a:pP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各地商工会議所・</a:t>
            </a:r>
            <a:endParaRPr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</a:endParaRPr>
          </a:p>
          <a:p>
            <a:pPr algn="ctr">
              <a:buClr>
                <a:srgbClr val="FF0000"/>
              </a:buClr>
            </a:pP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商工会で確認</a:t>
            </a:r>
            <a:endParaRPr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2" name="右矢印 51"/>
          <p:cNvSpPr/>
          <p:nvPr/>
        </p:nvSpPr>
        <p:spPr bwMode="auto">
          <a:xfrm>
            <a:off x="4577991" y="7799847"/>
            <a:ext cx="540060" cy="540000"/>
          </a:xfrm>
          <a:prstGeom prst="rightArrow">
            <a:avLst/>
          </a:prstGeom>
          <a:solidFill>
            <a:srgbClr val="0071BC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5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801</Words>
  <Application>Microsoft Office PowerPoint</Application>
  <PresentationFormat>画面に合わせる (4:3)</PresentationFormat>
  <Paragraphs>159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Arial Unicode MS</vt:lpstr>
      <vt:lpstr>BIZ UDPゴシック</vt:lpstr>
      <vt:lpstr>ＭＳ Ｐゴシック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大阪商工会議所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島田　麻由</dc:creator>
  <cp:lastModifiedBy>島田　麻由</cp:lastModifiedBy>
  <cp:revision>66</cp:revision>
  <cp:lastPrinted>2021-03-08T00:40:37Z</cp:lastPrinted>
  <dcterms:created xsi:type="dcterms:W3CDTF">2020-07-14T01:09:11Z</dcterms:created>
  <dcterms:modified xsi:type="dcterms:W3CDTF">2021-06-10T00:35:36Z</dcterms:modified>
</cp:coreProperties>
</file>