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64851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495107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115843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859991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415421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443148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352088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777382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3436829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753416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43856B4-B645-4A2C-9B32-FA6D0529A185}" type="datetimeFigureOut">
              <a:rPr kumimoji="1" lang="ja-JP" altLang="en-US" smtClean="0"/>
              <a:t>2025/10/14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1659552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856B4-B645-4A2C-9B32-FA6D0529A185}" type="datetimeFigureOut">
              <a:rPr kumimoji="1" lang="ja-JP" altLang="en-US" smtClean="0"/>
              <a:t>2025/10/14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A533D-091C-4374-B8D8-1147E7B7D1FF}" type="slidenum">
              <a:rPr kumimoji="1" lang="ja-JP" altLang="en-US" smtClean="0"/>
              <a:t>‹#›</a:t>
            </a:fld>
            <a:endParaRPr kumimoji="1" lang="ja-JP" altLang="en-US"/>
          </a:p>
        </p:txBody>
      </p:sp>
    </p:spTree>
    <p:extLst>
      <p:ext uri="{BB962C8B-B14F-4D97-AF65-F5344CB8AC3E}">
        <p14:creationId xmlns:p14="http://schemas.microsoft.com/office/powerpoint/2010/main" val="2640868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512" y="0"/>
            <a:ext cx="5714046" cy="1633957"/>
          </a:xfrm>
          <a:prstGeom prst="rect">
            <a:avLst/>
          </a:prstGeom>
        </p:spPr>
      </p:pic>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1558" y="0"/>
            <a:ext cx="1558833" cy="1558833"/>
          </a:xfrm>
          <a:prstGeom prst="rect">
            <a:avLst/>
          </a:prstGeom>
        </p:spPr>
      </p:pic>
      <p:sp>
        <p:nvSpPr>
          <p:cNvPr id="7" name="テキスト ボックス 6"/>
          <p:cNvSpPr txBox="1"/>
          <p:nvPr/>
        </p:nvSpPr>
        <p:spPr>
          <a:xfrm>
            <a:off x="7620273" y="433167"/>
            <a:ext cx="3866605" cy="692497"/>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商談の相手先は全国いずれかの商工会議所等会員企業</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日本全国で地域を超えてマッチング事例多数</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オールジャンル対応</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募集・提案・成約にいたるまですべて</a:t>
            </a:r>
            <a:r>
              <a:rPr lang="en-US" altLang="ja-JP" sz="900" dirty="0">
                <a:latin typeface="BIZ UDゴシック" panose="020B0400000000000000" pitchFamily="49" charset="-128"/>
                <a:ea typeface="BIZ UDゴシック" panose="020B0400000000000000" pitchFamily="49" charset="-128"/>
              </a:rPr>
              <a:t>0</a:t>
            </a:r>
            <a:r>
              <a:rPr lang="ja-JP" altLang="en-US" sz="900" dirty="0">
                <a:latin typeface="BIZ UDゴシック" panose="020B0400000000000000" pitchFamily="49" charset="-128"/>
                <a:ea typeface="BIZ UDゴシック" panose="020B0400000000000000" pitchFamily="49" charset="-128"/>
              </a:rPr>
              <a:t>円</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１つのユーザー登録（無料）で売り手側にも買い手側にも</a:t>
            </a:r>
            <a:endParaRPr kumimoji="1" lang="ja-JP" altLang="en-US" sz="9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7620273" y="85725"/>
            <a:ext cx="4048125" cy="369332"/>
          </a:xfrm>
          <a:prstGeom prst="rect">
            <a:avLst/>
          </a:prstGeom>
          <a:noFill/>
        </p:spPr>
        <p:txBody>
          <a:bodyPr wrap="square" rtlCol="0">
            <a:spAutoFit/>
          </a:bodyPr>
          <a:lstStyle/>
          <a:p>
            <a:r>
              <a:rPr lang="en-US" altLang="ja-JP" dirty="0">
                <a:latin typeface="Bahnschrift" panose="020B0502040204020203" pitchFamily="34" charset="0"/>
              </a:rPr>
              <a:t>https://www.b-mall.ne.jp/syodan/</a:t>
            </a:r>
            <a:endParaRPr kumimoji="1" lang="ja-JP" altLang="en-US" dirty="0">
              <a:latin typeface="Bahnschrift" panose="020B0502040204020203" pitchFamily="34" charset="0"/>
            </a:endParaRPr>
          </a:p>
        </p:txBody>
      </p:sp>
      <p:cxnSp>
        <p:nvCxnSpPr>
          <p:cNvPr id="11" name="直線コネクタ 10"/>
          <p:cNvCxnSpPr/>
          <p:nvPr/>
        </p:nvCxnSpPr>
        <p:spPr>
          <a:xfrm>
            <a:off x="0" y="1633957"/>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0" y="169110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07512" y="6451407"/>
            <a:ext cx="7548394" cy="2462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を結ぶ</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商取引支援サービス</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。提案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から成約にいたるまで</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、全て</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無料！インターネット上</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の取引先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あれば提案</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可能</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7853690" y="6252706"/>
            <a:ext cx="4338310" cy="605294"/>
          </a:xfrm>
          <a:prstGeom prst="rect">
            <a:avLst/>
          </a:prstGeom>
          <a:noFill/>
        </p:spPr>
        <p:txBody>
          <a:bodyPr wrap="square" rtlCol="0">
            <a:spAutoFit/>
          </a:bodyPr>
          <a:lstStyle/>
          <a:p>
            <a:pPr>
              <a:lnSpc>
                <a:spcPts val="800"/>
              </a:lnSpc>
            </a:pPr>
            <a:r>
              <a:rPr lang="ja-JP" altLang="ja-JP" sz="8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endParaRP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p:cNvCxnSpPr/>
          <p:nvPr/>
        </p:nvCxnSpPr>
        <p:spPr>
          <a:xfrm>
            <a:off x="0" y="6252706"/>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7480391" y="1215408"/>
            <a:ext cx="4711609" cy="276999"/>
          </a:xfrm>
          <a:prstGeom prst="rect">
            <a:avLst/>
          </a:prstGeom>
          <a:solidFill>
            <a:srgbClr val="0070C0"/>
          </a:solidFill>
        </p:spPr>
        <p:txBody>
          <a:bodyPr wrap="square" rtlCol="0">
            <a:spAutoFit/>
          </a:bodyPr>
          <a:lstStyle/>
          <a:p>
            <a:pPr algn="ct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endParaRPr lang="ja-JP" altLang="en-US" sz="12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001292184"/>
              </p:ext>
            </p:extLst>
          </p:nvPr>
        </p:nvGraphicFramePr>
        <p:xfrm>
          <a:off x="121816" y="1760310"/>
          <a:ext cx="11948367" cy="4372399"/>
        </p:xfrm>
        <a:graphic>
          <a:graphicData uri="http://schemas.openxmlformats.org/drawingml/2006/table">
            <a:tbl>
              <a:tblPr>
                <a:tableStyleId>{5C22544A-7EE6-4342-B048-85BDC9FD1C3A}</a:tableStyleId>
              </a:tblPr>
              <a:tblGrid>
                <a:gridCol w="6498350">
                  <a:extLst>
                    <a:ext uri="{9D8B030D-6E8A-4147-A177-3AD203B41FA5}">
                      <a16:colId xmlns:a16="http://schemas.microsoft.com/office/drawing/2014/main" val="20000"/>
                    </a:ext>
                  </a:extLst>
                </a:gridCol>
                <a:gridCol w="1559604">
                  <a:extLst>
                    <a:ext uri="{9D8B030D-6E8A-4147-A177-3AD203B41FA5}">
                      <a16:colId xmlns:a16="http://schemas.microsoft.com/office/drawing/2014/main" val="20001"/>
                    </a:ext>
                  </a:extLst>
                </a:gridCol>
                <a:gridCol w="1429637">
                  <a:extLst>
                    <a:ext uri="{9D8B030D-6E8A-4147-A177-3AD203B41FA5}">
                      <a16:colId xmlns:a16="http://schemas.microsoft.com/office/drawing/2014/main" val="20002"/>
                    </a:ext>
                  </a:extLst>
                </a:gridCol>
                <a:gridCol w="909769">
                  <a:extLst>
                    <a:ext uri="{9D8B030D-6E8A-4147-A177-3AD203B41FA5}">
                      <a16:colId xmlns:a16="http://schemas.microsoft.com/office/drawing/2014/main" val="20003"/>
                    </a:ext>
                  </a:extLst>
                </a:gridCol>
                <a:gridCol w="1551007">
                  <a:extLst>
                    <a:ext uri="{9D8B030D-6E8A-4147-A177-3AD203B41FA5}">
                      <a16:colId xmlns:a16="http://schemas.microsoft.com/office/drawing/2014/main" val="20004"/>
                    </a:ext>
                  </a:extLst>
                </a:gridCol>
              </a:tblGrid>
              <a:tr h="192736">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提案数</a:t>
                      </a:r>
                    </a:p>
                  </a:txBody>
                  <a:tcPr marL="9525" marR="9525" marT="9525" marB="0" anchor="ctr">
                    <a:solidFill>
                      <a:schemeClr val="accent1">
                        <a:lumMod val="60000"/>
                        <a:lumOff val="40000"/>
                      </a:schemeClr>
                    </a:solidFill>
                  </a:tcPr>
                </a:tc>
                <a:tc>
                  <a:txBody>
                    <a:bodyPr/>
                    <a:lstStyle/>
                    <a:p>
                      <a:pPr algn="l" fontAlgn="ctr"/>
                      <a:r>
                        <a:rPr lang="ja-JP" altLang="en-US" sz="1100" b="0" i="0" u="none" strike="noStrike" dirty="0">
                          <a:effectLst/>
                          <a:latin typeface="ＭＳ Ｐゴシック" panose="020B0600070205080204" pitchFamily="50" charset="-128"/>
                          <a:ea typeface="ＭＳ Ｐゴシック" panose="020B0600070205080204" pitchFamily="50" charset="-128"/>
                        </a:rPr>
                        <a:t>取引対象地域</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マンション屋上の手すり・階段設置工事および屋上利用調査依頼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2"/>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キッチンを貸していただける方を探しております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沖縄県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3522436497"/>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窒化ケイ素製パーツを製作して頂ける業者様を探しています。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京都府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253976630"/>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ウエットティッシュ、エコバッグ、ステッカー等の購入（未確定案件見積依頼）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782795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ラベルシールの購入（未確定案件見積依頼）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3"/>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超音波厚さ計の購入（未確定案件見積依頼）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4"/>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ホットアイマスクの購入（未確定案件見積）</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5"/>
                  </a:ext>
                </a:extLst>
              </a:tr>
              <a:tr h="193928">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メーカー様歓迎</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大手</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EC</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モールにて販売可能な商品の仕入れ先様を募集いたします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362005215"/>
                  </a:ext>
                </a:extLst>
              </a:tr>
              <a:tr h="336064">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マンション、オフィスビルなどの施設向けに、照明、分電盤、</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EV</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充電器等の電気工事をご対応いただける会社様、個人事業主様を探しています。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2379326156"/>
                  </a:ext>
                </a:extLst>
              </a:tr>
              <a:tr h="211282">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廃棄予定・不要在庫品の仕入先様の募集</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滞留在庫・入れ替え品・下取り品・</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B</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級品（返品物）など</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石油コークスを購入したい</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7"/>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ブロー成型で作成できるところを探しています。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宮城県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10008"/>
                  </a:ext>
                </a:extLst>
              </a:tr>
              <a:tr h="193928">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JR</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など駅構内で販売できる服飾雑貨・生活雑貨のご提案をお待ちしています。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佐賀県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9"/>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ガシャポンの中身を仕入れたい</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山口県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0"/>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オリジナル香水（車内用）の</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OEM</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製造が可能な先を探しています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広島県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1"/>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携帯型デジタル簡易無線機購入（未確定案件見積依頼）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2"/>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こども用紙おむつの仕入れ先（配送込み、豊中市内向け）を探しています。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3"/>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ステンレス小物加工の依頼　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3000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個～</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4000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個　前後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15</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10014"/>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越境</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EC</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向け販売商品の募集</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425783478"/>
                  </a:ext>
                </a:extLst>
              </a:tr>
              <a:tr h="211282">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公共案件</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防衛省目黒地区においてキッチンカーの営業を行う事業者様の募集</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16808001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512" y="0"/>
            <a:ext cx="5714046" cy="1633957"/>
          </a:xfrm>
          <a:prstGeom prst="rect">
            <a:avLst/>
          </a:prstGeom>
        </p:spPr>
      </p:pic>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1558" y="0"/>
            <a:ext cx="1558833" cy="1558833"/>
          </a:xfrm>
          <a:prstGeom prst="rect">
            <a:avLst/>
          </a:prstGeom>
        </p:spPr>
      </p:pic>
      <p:sp>
        <p:nvSpPr>
          <p:cNvPr id="7" name="テキスト ボックス 6"/>
          <p:cNvSpPr txBox="1"/>
          <p:nvPr/>
        </p:nvSpPr>
        <p:spPr>
          <a:xfrm>
            <a:off x="7620273" y="433167"/>
            <a:ext cx="3866605" cy="692497"/>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商談の相手先は全国いずれかの商工会議所等会員企業</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日本全国で地域を超えてマッチング事例多数</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オールジャンル対応</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募集・提案・成約にいたるまですべて</a:t>
            </a:r>
            <a:r>
              <a:rPr lang="en-US" altLang="ja-JP" sz="900" dirty="0">
                <a:latin typeface="BIZ UDゴシック" panose="020B0400000000000000" pitchFamily="49" charset="-128"/>
                <a:ea typeface="BIZ UDゴシック" panose="020B0400000000000000" pitchFamily="49" charset="-128"/>
              </a:rPr>
              <a:t>0</a:t>
            </a:r>
            <a:r>
              <a:rPr lang="ja-JP" altLang="en-US" sz="900" dirty="0">
                <a:latin typeface="BIZ UDゴシック" panose="020B0400000000000000" pitchFamily="49" charset="-128"/>
                <a:ea typeface="BIZ UDゴシック" panose="020B0400000000000000" pitchFamily="49" charset="-128"/>
              </a:rPr>
              <a:t>円</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１つのユーザー登録（無料）で売り手側にも買い手側にも</a:t>
            </a:r>
            <a:endParaRPr kumimoji="1" lang="ja-JP" altLang="en-US" sz="9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7620273" y="85725"/>
            <a:ext cx="4048125" cy="369332"/>
          </a:xfrm>
          <a:prstGeom prst="rect">
            <a:avLst/>
          </a:prstGeom>
          <a:noFill/>
        </p:spPr>
        <p:txBody>
          <a:bodyPr wrap="square" rtlCol="0">
            <a:spAutoFit/>
          </a:bodyPr>
          <a:lstStyle/>
          <a:p>
            <a:r>
              <a:rPr lang="en-US" altLang="ja-JP" dirty="0">
                <a:latin typeface="Bahnschrift" panose="020B0502040204020203" pitchFamily="34" charset="0"/>
              </a:rPr>
              <a:t>https://www.b-mall.ne.jp/syodan/</a:t>
            </a:r>
            <a:endParaRPr kumimoji="1" lang="ja-JP" altLang="en-US" dirty="0">
              <a:latin typeface="Bahnschrift" panose="020B0502040204020203" pitchFamily="34" charset="0"/>
            </a:endParaRPr>
          </a:p>
        </p:txBody>
      </p:sp>
      <p:cxnSp>
        <p:nvCxnSpPr>
          <p:cNvPr id="11" name="直線コネクタ 10"/>
          <p:cNvCxnSpPr/>
          <p:nvPr/>
        </p:nvCxnSpPr>
        <p:spPr>
          <a:xfrm>
            <a:off x="0" y="1633957"/>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0" y="169110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07512" y="6451407"/>
            <a:ext cx="7548394" cy="2462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を結ぶ</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商取引支援サービス</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。提案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から成約にいたるまで</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、全て</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無料！インターネット上</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の取引先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あれば提案</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可能</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7853690" y="6252706"/>
            <a:ext cx="4338310" cy="605294"/>
          </a:xfrm>
          <a:prstGeom prst="rect">
            <a:avLst/>
          </a:prstGeom>
          <a:noFill/>
        </p:spPr>
        <p:txBody>
          <a:bodyPr wrap="square" rtlCol="0">
            <a:spAutoFit/>
          </a:bodyPr>
          <a:lstStyle/>
          <a:p>
            <a:pPr>
              <a:lnSpc>
                <a:spcPts val="800"/>
              </a:lnSpc>
            </a:pPr>
            <a:r>
              <a:rPr lang="ja-JP" altLang="ja-JP" sz="8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endParaRP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p:cNvCxnSpPr/>
          <p:nvPr/>
        </p:nvCxnSpPr>
        <p:spPr>
          <a:xfrm>
            <a:off x="0" y="6252706"/>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7480391" y="1215408"/>
            <a:ext cx="4711609" cy="276999"/>
          </a:xfrm>
          <a:prstGeom prst="rect">
            <a:avLst/>
          </a:prstGeom>
          <a:solidFill>
            <a:srgbClr val="0070C0"/>
          </a:solidFill>
        </p:spPr>
        <p:txBody>
          <a:bodyPr wrap="square" rtlCol="0">
            <a:spAutoFit/>
          </a:bodyPr>
          <a:lstStyle/>
          <a:p>
            <a:pPr algn="ct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endParaRPr lang="ja-JP" altLang="en-US" sz="12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455308530"/>
              </p:ext>
            </p:extLst>
          </p:nvPr>
        </p:nvGraphicFramePr>
        <p:xfrm>
          <a:off x="121816" y="1760310"/>
          <a:ext cx="11948367" cy="4363658"/>
        </p:xfrm>
        <a:graphic>
          <a:graphicData uri="http://schemas.openxmlformats.org/drawingml/2006/table">
            <a:tbl>
              <a:tblPr>
                <a:tableStyleId>{5C22544A-7EE6-4342-B048-85BDC9FD1C3A}</a:tableStyleId>
              </a:tblPr>
              <a:tblGrid>
                <a:gridCol w="6498350">
                  <a:extLst>
                    <a:ext uri="{9D8B030D-6E8A-4147-A177-3AD203B41FA5}">
                      <a16:colId xmlns:a16="http://schemas.microsoft.com/office/drawing/2014/main" val="20000"/>
                    </a:ext>
                  </a:extLst>
                </a:gridCol>
                <a:gridCol w="1559604">
                  <a:extLst>
                    <a:ext uri="{9D8B030D-6E8A-4147-A177-3AD203B41FA5}">
                      <a16:colId xmlns:a16="http://schemas.microsoft.com/office/drawing/2014/main" val="20001"/>
                    </a:ext>
                  </a:extLst>
                </a:gridCol>
                <a:gridCol w="1429637">
                  <a:extLst>
                    <a:ext uri="{9D8B030D-6E8A-4147-A177-3AD203B41FA5}">
                      <a16:colId xmlns:a16="http://schemas.microsoft.com/office/drawing/2014/main" val="20002"/>
                    </a:ext>
                  </a:extLst>
                </a:gridCol>
                <a:gridCol w="909769">
                  <a:extLst>
                    <a:ext uri="{9D8B030D-6E8A-4147-A177-3AD203B41FA5}">
                      <a16:colId xmlns:a16="http://schemas.microsoft.com/office/drawing/2014/main" val="20003"/>
                    </a:ext>
                  </a:extLst>
                </a:gridCol>
                <a:gridCol w="1551007">
                  <a:extLst>
                    <a:ext uri="{9D8B030D-6E8A-4147-A177-3AD203B41FA5}">
                      <a16:colId xmlns:a16="http://schemas.microsoft.com/office/drawing/2014/main" val="20004"/>
                    </a:ext>
                  </a:extLst>
                </a:gridCol>
              </a:tblGrid>
              <a:tr h="192736">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提案数</a:t>
                      </a:r>
                    </a:p>
                  </a:txBody>
                  <a:tcPr marL="9525" marR="9525" marT="9525" marB="0" anchor="ctr">
                    <a:solidFill>
                      <a:schemeClr val="accent1">
                        <a:lumMod val="60000"/>
                        <a:lumOff val="40000"/>
                      </a:schemeClr>
                    </a:solidFill>
                  </a:tcPr>
                </a:tc>
                <a:tc>
                  <a:txBody>
                    <a:bodyPr/>
                    <a:lstStyle/>
                    <a:p>
                      <a:pPr algn="l" fontAlgn="ctr"/>
                      <a:r>
                        <a:rPr lang="ja-JP" altLang="en-US" sz="1100" b="0" i="0" u="none" strike="noStrike" dirty="0">
                          <a:effectLst/>
                          <a:latin typeface="ＭＳ Ｐゴシック" panose="020B0600070205080204" pitchFamily="50" charset="-128"/>
                          <a:ea typeface="ＭＳ Ｐゴシック" panose="020B0600070205080204" pitchFamily="50" charset="-128"/>
                        </a:rPr>
                        <a:t>取引対象地域</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92736">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公共案件</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防衛省目黒地区において展示即売会を行う事業者様の募集</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5</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2"/>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ステッカー、マグネットシート、ストラップ兼バッジの購入（未確定案件見積依頼）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522436497"/>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プチプラコスメ（リップやチーク、アイライナー、涙袋ライナーなど）を探しています。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253976630"/>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墜落制止用器具の購入（未確定案件見積依頼）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782795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小型看板並び幟旗の製作依頼（未確定案件見積依頼）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3"/>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食品用の離型剤（離型油）を探しています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24</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4"/>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大手</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EC</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モールにて販売可能な様々な商品を募集いたします。（リニューアル前品や在庫処分品も歓迎です）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13</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5"/>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アルミ　パンチング材の入手先を探しております。　サイズカット対応して頂ける所も探しています。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3362005215"/>
                  </a:ext>
                </a:extLst>
              </a:tr>
              <a:tr h="336064">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材質：</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SUS304 </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メッシュ：</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Φ0.29×30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メッシュ　　 織：平織金網 の入手先を探しています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237932615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サージカルマスク他の購入（未確定案件見積依頼）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アパレル商品、雑貨品の特価品、在庫処分品を探しております。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長野県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8</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7"/>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輸出用銅を仕入れたいです。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栃木県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8"/>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小さなお子様向け・かわいいパッケージのオーガニック食品を探しています。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9"/>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子供も安心して食べられるオーガニック食品の仕入れ先事業者様を探しております。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7</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0"/>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防災・防犯・食（農業）・輸入酒・日用雑貨関連・落書除去の商品を広く募集しています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1"/>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輸出用鋼材を仕入れたい</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2"/>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分留ココナッツオイル（フラクショネイテッド）を探しています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3"/>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来年</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(2026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年</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のバレンタイン催事で販売する商品を探しています。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北海道</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9</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4"/>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運動施設セッティング作業の依頼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埼玉県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425783478"/>
                  </a:ext>
                </a:extLst>
              </a:tr>
              <a:tr h="211282">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WEB</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サイトで販売する商品を探しています（例：防災機器、専門工具、通信機器、業務用商材など）</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13</a:t>
                      </a:r>
                    </a:p>
                  </a:txBody>
                  <a:tcPr marL="9525" marR="9525" marT="9525" marB="0" anchor="ct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214355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512" y="0"/>
            <a:ext cx="5714046" cy="1633957"/>
          </a:xfrm>
          <a:prstGeom prst="rect">
            <a:avLst/>
          </a:prstGeom>
        </p:spPr>
      </p:pic>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1558" y="0"/>
            <a:ext cx="1558833" cy="1558833"/>
          </a:xfrm>
          <a:prstGeom prst="rect">
            <a:avLst/>
          </a:prstGeom>
        </p:spPr>
      </p:pic>
      <p:sp>
        <p:nvSpPr>
          <p:cNvPr id="7" name="テキスト ボックス 6"/>
          <p:cNvSpPr txBox="1"/>
          <p:nvPr/>
        </p:nvSpPr>
        <p:spPr>
          <a:xfrm>
            <a:off x="7620273" y="433167"/>
            <a:ext cx="3866605" cy="692497"/>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商談の相手先は全国いずれかの商工会議所等会員企業</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日本全国で地域を超えてマッチング事例多数</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オールジャンル対応</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募集・提案・成約にいたるまですべて</a:t>
            </a:r>
            <a:r>
              <a:rPr lang="en-US" altLang="ja-JP" sz="900" dirty="0">
                <a:latin typeface="BIZ UDゴシック" panose="020B0400000000000000" pitchFamily="49" charset="-128"/>
                <a:ea typeface="BIZ UDゴシック" panose="020B0400000000000000" pitchFamily="49" charset="-128"/>
              </a:rPr>
              <a:t>0</a:t>
            </a:r>
            <a:r>
              <a:rPr lang="ja-JP" altLang="en-US" sz="900" dirty="0">
                <a:latin typeface="BIZ UDゴシック" panose="020B0400000000000000" pitchFamily="49" charset="-128"/>
                <a:ea typeface="BIZ UDゴシック" panose="020B0400000000000000" pitchFamily="49" charset="-128"/>
              </a:rPr>
              <a:t>円</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１つのユーザー登録（無料）で売り手側にも買い手側にも</a:t>
            </a:r>
            <a:endParaRPr kumimoji="1" lang="ja-JP" altLang="en-US" sz="9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7620273" y="85725"/>
            <a:ext cx="4048125" cy="369332"/>
          </a:xfrm>
          <a:prstGeom prst="rect">
            <a:avLst/>
          </a:prstGeom>
          <a:noFill/>
        </p:spPr>
        <p:txBody>
          <a:bodyPr wrap="square" rtlCol="0">
            <a:spAutoFit/>
          </a:bodyPr>
          <a:lstStyle/>
          <a:p>
            <a:r>
              <a:rPr lang="en-US" altLang="ja-JP" dirty="0">
                <a:latin typeface="Bahnschrift" panose="020B0502040204020203" pitchFamily="34" charset="0"/>
              </a:rPr>
              <a:t>https://www.b-mall.ne.jp/syodan/</a:t>
            </a:r>
            <a:endParaRPr kumimoji="1" lang="ja-JP" altLang="en-US" dirty="0">
              <a:latin typeface="Bahnschrift" panose="020B0502040204020203" pitchFamily="34" charset="0"/>
            </a:endParaRPr>
          </a:p>
        </p:txBody>
      </p:sp>
      <p:cxnSp>
        <p:nvCxnSpPr>
          <p:cNvPr id="11" name="直線コネクタ 10"/>
          <p:cNvCxnSpPr/>
          <p:nvPr/>
        </p:nvCxnSpPr>
        <p:spPr>
          <a:xfrm>
            <a:off x="0" y="1633957"/>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0" y="169110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07512" y="6451407"/>
            <a:ext cx="7548394" cy="2462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を結ぶ</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商取引支援サービス</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。提案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から成約にいたるまで</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、全て</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無料！インターネット上</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の取引先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あれば提案</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可能</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7853690" y="6252706"/>
            <a:ext cx="4338310" cy="605294"/>
          </a:xfrm>
          <a:prstGeom prst="rect">
            <a:avLst/>
          </a:prstGeom>
          <a:noFill/>
        </p:spPr>
        <p:txBody>
          <a:bodyPr wrap="square" rtlCol="0">
            <a:spAutoFit/>
          </a:bodyPr>
          <a:lstStyle/>
          <a:p>
            <a:pPr>
              <a:lnSpc>
                <a:spcPts val="800"/>
              </a:lnSpc>
            </a:pPr>
            <a:r>
              <a:rPr lang="ja-JP" altLang="ja-JP" sz="8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endParaRP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p:cNvCxnSpPr/>
          <p:nvPr/>
        </p:nvCxnSpPr>
        <p:spPr>
          <a:xfrm>
            <a:off x="0" y="6252706"/>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7480391" y="1215408"/>
            <a:ext cx="4711609" cy="276999"/>
          </a:xfrm>
          <a:prstGeom prst="rect">
            <a:avLst/>
          </a:prstGeom>
          <a:solidFill>
            <a:srgbClr val="0070C0"/>
          </a:solidFill>
        </p:spPr>
        <p:txBody>
          <a:bodyPr wrap="square" rtlCol="0">
            <a:spAutoFit/>
          </a:bodyPr>
          <a:lstStyle/>
          <a:p>
            <a:pPr algn="ct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endParaRPr lang="ja-JP" altLang="en-US" sz="12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838559991"/>
              </p:ext>
            </p:extLst>
          </p:nvPr>
        </p:nvGraphicFramePr>
        <p:xfrm>
          <a:off x="121816" y="1760310"/>
          <a:ext cx="11948367" cy="4363658"/>
        </p:xfrm>
        <a:graphic>
          <a:graphicData uri="http://schemas.openxmlformats.org/drawingml/2006/table">
            <a:tbl>
              <a:tblPr>
                <a:tableStyleId>{5C22544A-7EE6-4342-B048-85BDC9FD1C3A}</a:tableStyleId>
              </a:tblPr>
              <a:tblGrid>
                <a:gridCol w="6498350">
                  <a:extLst>
                    <a:ext uri="{9D8B030D-6E8A-4147-A177-3AD203B41FA5}">
                      <a16:colId xmlns:a16="http://schemas.microsoft.com/office/drawing/2014/main" val="20000"/>
                    </a:ext>
                  </a:extLst>
                </a:gridCol>
                <a:gridCol w="1559604">
                  <a:extLst>
                    <a:ext uri="{9D8B030D-6E8A-4147-A177-3AD203B41FA5}">
                      <a16:colId xmlns:a16="http://schemas.microsoft.com/office/drawing/2014/main" val="20001"/>
                    </a:ext>
                  </a:extLst>
                </a:gridCol>
                <a:gridCol w="1429637">
                  <a:extLst>
                    <a:ext uri="{9D8B030D-6E8A-4147-A177-3AD203B41FA5}">
                      <a16:colId xmlns:a16="http://schemas.microsoft.com/office/drawing/2014/main" val="20002"/>
                    </a:ext>
                  </a:extLst>
                </a:gridCol>
                <a:gridCol w="909769">
                  <a:extLst>
                    <a:ext uri="{9D8B030D-6E8A-4147-A177-3AD203B41FA5}">
                      <a16:colId xmlns:a16="http://schemas.microsoft.com/office/drawing/2014/main" val="20003"/>
                    </a:ext>
                  </a:extLst>
                </a:gridCol>
                <a:gridCol w="1551007">
                  <a:extLst>
                    <a:ext uri="{9D8B030D-6E8A-4147-A177-3AD203B41FA5}">
                      <a16:colId xmlns:a16="http://schemas.microsoft.com/office/drawing/2014/main" val="20004"/>
                    </a:ext>
                  </a:extLst>
                </a:gridCol>
              </a:tblGrid>
              <a:tr h="192736">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提案数</a:t>
                      </a:r>
                    </a:p>
                  </a:txBody>
                  <a:tcPr marL="9525" marR="9525" marT="9525" marB="0" anchor="ctr">
                    <a:solidFill>
                      <a:schemeClr val="accent1">
                        <a:lumMod val="60000"/>
                        <a:lumOff val="40000"/>
                      </a:schemeClr>
                    </a:solidFill>
                  </a:tcPr>
                </a:tc>
                <a:tc>
                  <a:txBody>
                    <a:bodyPr/>
                    <a:lstStyle/>
                    <a:p>
                      <a:pPr algn="l" fontAlgn="ctr"/>
                      <a:r>
                        <a:rPr lang="ja-JP" altLang="en-US" sz="1100" b="0" i="0" u="none" strike="noStrike" dirty="0">
                          <a:effectLst/>
                          <a:latin typeface="ＭＳ Ｐゴシック" panose="020B0600070205080204" pitchFamily="50" charset="-128"/>
                          <a:ea typeface="ＭＳ Ｐゴシック" panose="020B0600070205080204" pitchFamily="50" charset="-128"/>
                        </a:rPr>
                        <a:t>取引対象地域</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再生鉛を購入したい</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2"/>
                  </a:ext>
                </a:extLst>
              </a:tr>
              <a:tr h="193928">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PP</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製排水管のメッキ加工の依頼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522436497"/>
                  </a:ext>
                </a:extLst>
              </a:tr>
              <a:tr h="211282">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EC</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販売可能な商材を幅広く募集しております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埼玉県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253976630"/>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ネットショップに卸せる男性化粧品を探しています。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782795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千葉県野田市で貸倉庫、空き地、更地などの土地を提供いただける方を探してます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10003"/>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ネットショップに卸せる指定メーカーの商品を探しています。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4"/>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乾燥野菜の充填先を探しています。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5"/>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はちみつ紅茶の製造先を探してます。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362005215"/>
                  </a:ext>
                </a:extLst>
              </a:tr>
              <a:tr h="336064">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中古の建設機械を探してます。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群馬県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237932615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スポーツ飲料の充填先を探しています。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6"/>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大手ＥＣモールで現在販売中の特定の商品を探しております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愛知県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7"/>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ホームページのリニューアルの依頼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5</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10008"/>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竹炭コーヒーのスティック充填が出来る会社様を探しています。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岡山県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10009"/>
                  </a:ext>
                </a:extLst>
              </a:tr>
              <a:tr h="193928">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電子部品市場在庫を探しています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0"/>
                  </a:ext>
                </a:extLst>
              </a:tr>
              <a:tr h="19273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会員向けクローズサイトで販売できる商品提案募集</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6</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6</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1"/>
                  </a:ext>
                </a:extLst>
              </a:tr>
              <a:tr h="211282">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LED</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シーリングライト　ほか１件商品を探しています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兵庫県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2"/>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氷のうを購入できる事業者様を探しております（未確定案件見積依頼）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神奈川県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3"/>
                  </a:ext>
                </a:extLst>
              </a:tr>
              <a:tr h="192736">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Web Performer</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を使用した</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Web</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アプリのソース修正依頼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7</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4"/>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キャラクターのフィギュア造形、塗装、生産の依頼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425783478"/>
                  </a:ext>
                </a:extLst>
              </a:tr>
              <a:tr h="211282">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ビール用炭酸ガスボンベを探しております。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3869061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7512" y="0"/>
            <a:ext cx="5714046" cy="1633957"/>
          </a:xfrm>
          <a:prstGeom prst="rect">
            <a:avLst/>
          </a:prstGeom>
        </p:spPr>
      </p:pic>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1558" y="0"/>
            <a:ext cx="1558833" cy="1558833"/>
          </a:xfrm>
          <a:prstGeom prst="rect">
            <a:avLst/>
          </a:prstGeom>
        </p:spPr>
      </p:pic>
      <p:sp>
        <p:nvSpPr>
          <p:cNvPr id="7" name="テキスト ボックス 6"/>
          <p:cNvSpPr txBox="1"/>
          <p:nvPr/>
        </p:nvSpPr>
        <p:spPr>
          <a:xfrm>
            <a:off x="7620273" y="433167"/>
            <a:ext cx="3866605" cy="692497"/>
          </a:xfrm>
          <a:prstGeom prst="rect">
            <a:avLst/>
          </a:prstGeom>
          <a:noFill/>
        </p:spPr>
        <p:txBody>
          <a:bodyPr wrap="square" lIns="0" tIns="0" rIns="0" bIns="0" rtlCol="0">
            <a:spAutoFit/>
          </a:bodyPr>
          <a:lstStyle/>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商談の相手先は全国いずれかの商工会議所等会員企業</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日本全国で地域を超えてマッチング事例多数</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オールジャンル対応</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募集・提案・成約にいたるまですべて</a:t>
            </a:r>
            <a:r>
              <a:rPr lang="en-US" altLang="ja-JP" sz="900" dirty="0">
                <a:latin typeface="BIZ UDゴシック" panose="020B0400000000000000" pitchFamily="49" charset="-128"/>
                <a:ea typeface="BIZ UDゴシック" panose="020B0400000000000000" pitchFamily="49" charset="-128"/>
              </a:rPr>
              <a:t>0</a:t>
            </a:r>
            <a:r>
              <a:rPr lang="ja-JP" altLang="en-US" sz="900" dirty="0">
                <a:latin typeface="BIZ UDゴシック" panose="020B0400000000000000" pitchFamily="49" charset="-128"/>
                <a:ea typeface="BIZ UDゴシック" panose="020B0400000000000000" pitchFamily="49" charset="-128"/>
              </a:rPr>
              <a:t>円</a:t>
            </a:r>
          </a:p>
          <a:p>
            <a:pPr marL="171450" indent="-171450">
              <a:buFont typeface="Wingdings" panose="05000000000000000000" pitchFamily="2" charset="2"/>
              <a:buChar char="l"/>
            </a:pPr>
            <a:r>
              <a:rPr lang="ja-JP" altLang="en-US" sz="900" dirty="0">
                <a:latin typeface="BIZ UDゴシック" panose="020B0400000000000000" pitchFamily="49" charset="-128"/>
                <a:ea typeface="BIZ UDゴシック" panose="020B0400000000000000" pitchFamily="49" charset="-128"/>
              </a:rPr>
              <a:t>１つのユーザー登録（無料）で売り手側にも買い手側にも</a:t>
            </a:r>
            <a:endParaRPr kumimoji="1" lang="ja-JP" altLang="en-US" sz="900" dirty="0">
              <a:latin typeface="BIZ UDゴシック" panose="020B0400000000000000" pitchFamily="49" charset="-128"/>
              <a:ea typeface="BIZ UDゴシック" panose="020B0400000000000000" pitchFamily="49" charset="-128"/>
            </a:endParaRPr>
          </a:p>
        </p:txBody>
      </p:sp>
      <p:sp>
        <p:nvSpPr>
          <p:cNvPr id="9" name="テキスト ボックス 8"/>
          <p:cNvSpPr txBox="1"/>
          <p:nvPr/>
        </p:nvSpPr>
        <p:spPr>
          <a:xfrm>
            <a:off x="7620273" y="85725"/>
            <a:ext cx="4048125" cy="369332"/>
          </a:xfrm>
          <a:prstGeom prst="rect">
            <a:avLst/>
          </a:prstGeom>
          <a:noFill/>
        </p:spPr>
        <p:txBody>
          <a:bodyPr wrap="square" rtlCol="0">
            <a:spAutoFit/>
          </a:bodyPr>
          <a:lstStyle/>
          <a:p>
            <a:r>
              <a:rPr lang="en-US" altLang="ja-JP" dirty="0">
                <a:latin typeface="Bahnschrift" panose="020B0502040204020203" pitchFamily="34" charset="0"/>
              </a:rPr>
              <a:t>https://www.b-mall.ne.jp/syodan/</a:t>
            </a:r>
            <a:endParaRPr kumimoji="1" lang="ja-JP" altLang="en-US" dirty="0">
              <a:latin typeface="Bahnschrift" panose="020B0502040204020203" pitchFamily="34" charset="0"/>
            </a:endParaRPr>
          </a:p>
        </p:txBody>
      </p:sp>
      <p:cxnSp>
        <p:nvCxnSpPr>
          <p:cNvPr id="11" name="直線コネクタ 10"/>
          <p:cNvCxnSpPr/>
          <p:nvPr/>
        </p:nvCxnSpPr>
        <p:spPr>
          <a:xfrm>
            <a:off x="0" y="1633957"/>
            <a:ext cx="12192000" cy="0"/>
          </a:xfrm>
          <a:prstGeom prst="line">
            <a:avLst/>
          </a:prstGeom>
          <a:ln w="38100">
            <a:solidFill>
              <a:srgbClr val="0066CB"/>
            </a:solidFill>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0" y="1691107"/>
            <a:ext cx="121920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07512" y="6451407"/>
            <a:ext cx="7548394" cy="246221"/>
          </a:xfrm>
          <a:prstGeom prst="rect">
            <a:avLst/>
          </a:prstGeom>
          <a:noFill/>
        </p:spPr>
        <p:txBody>
          <a:bodyPr wrap="square" lIns="0" tIns="0" rIns="0" bIns="0" rtlCol="0">
            <a:spAutoFit/>
          </a:bodyPr>
          <a:lstStyle/>
          <a:p>
            <a:pPr lvl="0"/>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ザ・ビジネスモールユーザ間</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を結ぶ</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商取引支援サービス</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。提案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から成約にいたるまで</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、全て</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無料！インターネット上</a:t>
            </a:r>
            <a:r>
              <a:rPr lang="ja-JP" altLang="en-US" sz="900" dirty="0" smtClean="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の取引先</a:t>
            </a:r>
            <a:r>
              <a:rPr lang="ja-JP" altLang="en-US" sz="9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rPr>
              <a:t>探しで新規開拓</a:t>
            </a:r>
            <a:endParaRPr lang="ja-JP" altLang="ja-JP" sz="1200" dirty="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ザ・ビジネスモールのユーザー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あれば提案</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可能</a:t>
            </a:r>
            <a:r>
              <a:rPr lang="ja-JP" altLang="en-US" sz="700" dirty="0" smtClean="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。ユーザー</a:t>
            </a:r>
            <a:r>
              <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ID</a:t>
            </a:r>
            <a:r>
              <a:rPr lang="ja-JP" altLang="en-US"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rPr>
              <a:t>をお持ちでない方はザ・ビジネスモールサイトからご登録下さい</a:t>
            </a:r>
            <a:endParaRPr lang="en-US" altLang="ja-JP" sz="700" dirty="0">
              <a:solidFill>
                <a:schemeClr val="bg1">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7853690" y="6252706"/>
            <a:ext cx="4338310" cy="605294"/>
          </a:xfrm>
          <a:prstGeom prst="rect">
            <a:avLst/>
          </a:prstGeom>
          <a:noFill/>
        </p:spPr>
        <p:txBody>
          <a:bodyPr wrap="square" rtlCol="0">
            <a:spAutoFit/>
          </a:bodyPr>
          <a:lstStyle/>
          <a:p>
            <a:pPr>
              <a:lnSpc>
                <a:spcPts val="800"/>
              </a:lnSpc>
            </a:pPr>
            <a:r>
              <a:rPr lang="ja-JP" altLang="ja-JP" sz="800" b="1" dirty="0">
                <a:latin typeface="BIZ UDゴシック" panose="020B0400000000000000" pitchFamily="49" charset="-128"/>
                <a:ea typeface="BIZ UDゴシック" panose="020B0400000000000000" pitchFamily="49" charset="-128"/>
                <a:cs typeface="メイリオ" panose="020B0604030504040204" pitchFamily="50" charset="-128"/>
              </a:rPr>
              <a:t>［商談モールの買いたい案件情報について］</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・案件は、ザ・商談モールをご利用中のお客様からの情報です。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・ザ・ビジネスモールの</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ID</a:t>
            </a: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・パスワードを取得すれば、案件に提案応募頂けます。（無料</a:t>
            </a:r>
            <a:r>
              <a:rPr lang="en-US" altLang="ja-JP" sz="800" dirty="0">
                <a:latin typeface="BIZ UDゴシック" panose="020B0400000000000000" pitchFamily="49" charset="-128"/>
                <a:ea typeface="BIZ UDゴシック" panose="020B0400000000000000" pitchFamily="49" charset="-128"/>
                <a:cs typeface="メイリオ" panose="020B0604030504040204" pitchFamily="50" charset="-128"/>
              </a:rPr>
              <a:t>)</a:t>
            </a:r>
            <a:endPar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endParaRP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・案件主は、ザ・ビジネスモールに参画している商工会議所・商工会の会員企業です。</a:t>
            </a:r>
          </a:p>
          <a:p>
            <a:pPr>
              <a:lnSpc>
                <a:spcPts val="800"/>
              </a:lnSpc>
            </a:pPr>
            <a:r>
              <a:rPr lang="ja-JP" altLang="ja-JP" sz="800" dirty="0">
                <a:latin typeface="BIZ UDゴシック" panose="020B0400000000000000" pitchFamily="49" charset="-128"/>
                <a:ea typeface="BIZ UDゴシック" panose="020B0400000000000000" pitchFamily="49" charset="-128"/>
                <a:cs typeface="メイリオ" panose="020B0604030504040204" pitchFamily="50" charset="-128"/>
              </a:rPr>
              <a:t>・当所ではこのサイトに掲載している企業との取引を保証しているものではありません。</a:t>
            </a:r>
          </a:p>
        </p:txBody>
      </p:sp>
      <p:cxnSp>
        <p:nvCxnSpPr>
          <p:cNvPr id="16" name="直線コネクタ 15"/>
          <p:cNvCxnSpPr/>
          <p:nvPr/>
        </p:nvCxnSpPr>
        <p:spPr>
          <a:xfrm>
            <a:off x="0" y="6252706"/>
            <a:ext cx="12268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7480391" y="1215408"/>
            <a:ext cx="4711609" cy="276999"/>
          </a:xfrm>
          <a:prstGeom prst="rect">
            <a:avLst/>
          </a:prstGeom>
          <a:solidFill>
            <a:srgbClr val="0070C0"/>
          </a:solidFill>
        </p:spPr>
        <p:txBody>
          <a:bodyPr wrap="square" rtlCol="0">
            <a:spAutoFit/>
          </a:bodyPr>
          <a:lstStyle/>
          <a:p>
            <a:pPr algn="ctr"/>
            <a:r>
              <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ザ・商談モール［募集中］案件一覧　</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2025</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200" b="1" dirty="0" smtClean="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日版</a:t>
            </a:r>
            <a:endParaRPr lang="ja-JP" altLang="en-US" sz="12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250528005"/>
              </p:ext>
            </p:extLst>
          </p:nvPr>
        </p:nvGraphicFramePr>
        <p:xfrm>
          <a:off x="121816" y="1760311"/>
          <a:ext cx="11948367" cy="4434073"/>
        </p:xfrm>
        <a:graphic>
          <a:graphicData uri="http://schemas.openxmlformats.org/drawingml/2006/table">
            <a:tbl>
              <a:tblPr>
                <a:tableStyleId>{5C22544A-7EE6-4342-B048-85BDC9FD1C3A}</a:tableStyleId>
              </a:tblPr>
              <a:tblGrid>
                <a:gridCol w="6498350">
                  <a:extLst>
                    <a:ext uri="{9D8B030D-6E8A-4147-A177-3AD203B41FA5}">
                      <a16:colId xmlns:a16="http://schemas.microsoft.com/office/drawing/2014/main" val="20000"/>
                    </a:ext>
                  </a:extLst>
                </a:gridCol>
                <a:gridCol w="1559604">
                  <a:extLst>
                    <a:ext uri="{9D8B030D-6E8A-4147-A177-3AD203B41FA5}">
                      <a16:colId xmlns:a16="http://schemas.microsoft.com/office/drawing/2014/main" val="20001"/>
                    </a:ext>
                  </a:extLst>
                </a:gridCol>
                <a:gridCol w="1429637">
                  <a:extLst>
                    <a:ext uri="{9D8B030D-6E8A-4147-A177-3AD203B41FA5}">
                      <a16:colId xmlns:a16="http://schemas.microsoft.com/office/drawing/2014/main" val="20002"/>
                    </a:ext>
                  </a:extLst>
                </a:gridCol>
                <a:gridCol w="909769">
                  <a:extLst>
                    <a:ext uri="{9D8B030D-6E8A-4147-A177-3AD203B41FA5}">
                      <a16:colId xmlns:a16="http://schemas.microsoft.com/office/drawing/2014/main" val="20003"/>
                    </a:ext>
                  </a:extLst>
                </a:gridCol>
                <a:gridCol w="1551007">
                  <a:extLst>
                    <a:ext uri="{9D8B030D-6E8A-4147-A177-3AD203B41FA5}">
                      <a16:colId xmlns:a16="http://schemas.microsoft.com/office/drawing/2014/main" val="20004"/>
                    </a:ext>
                  </a:extLst>
                </a:gridCol>
              </a:tblGrid>
              <a:tr h="182026">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案件名</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募集期限</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買い手</a:t>
                      </a:r>
                    </a:p>
                  </a:txBody>
                  <a:tcPr marL="9525" marR="9525" marT="9525" marB="0" anchor="ctr">
                    <a:solidFill>
                      <a:schemeClr val="accent1">
                        <a:lumMod val="60000"/>
                        <a:lumOff val="40000"/>
                      </a:schemeClr>
                    </a:solidFill>
                  </a:tcPr>
                </a:tc>
                <a:tc>
                  <a:txBody>
                    <a:bodyPr/>
                    <a:lstStyle/>
                    <a:p>
                      <a:pPr algn="ctr" fontAlgn="b"/>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提案数</a:t>
                      </a:r>
                    </a:p>
                  </a:txBody>
                  <a:tcPr marL="9525" marR="9525" marT="9525" marB="0" anchor="ctr">
                    <a:solidFill>
                      <a:schemeClr val="accent1">
                        <a:lumMod val="60000"/>
                        <a:lumOff val="40000"/>
                      </a:schemeClr>
                    </a:solidFill>
                  </a:tcPr>
                </a:tc>
                <a:tc>
                  <a:txBody>
                    <a:bodyPr/>
                    <a:lstStyle/>
                    <a:p>
                      <a:pPr algn="l" fontAlgn="ctr"/>
                      <a:r>
                        <a:rPr lang="ja-JP" altLang="en-US" sz="1100" b="0" i="0" u="none" strike="noStrike" dirty="0">
                          <a:effectLst/>
                          <a:latin typeface="ＭＳ Ｐゴシック" panose="020B0600070205080204" pitchFamily="50" charset="-128"/>
                          <a:ea typeface="ＭＳ Ｐゴシック" panose="020B0600070205080204" pitchFamily="50" charset="-128"/>
                        </a:rPr>
                        <a:t>取引対象地域</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0000"/>
                  </a:ext>
                </a:extLst>
              </a:tr>
              <a:tr h="18202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ネオジウム磁石のスクラップをご提供いただける企業様を探しています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神奈川県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2"/>
                  </a:ext>
                </a:extLst>
              </a:tr>
              <a:tr h="18315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車両緊急通報装置を探しています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522436497"/>
                  </a:ext>
                </a:extLst>
              </a:tr>
              <a:tr h="19954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プラスチック板のレーザーカット加工の依頼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神奈川県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3253976630"/>
                  </a:ext>
                </a:extLst>
              </a:tr>
              <a:tr h="18315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氷のうを生産できる事業者様を探しております（未確定案件見積依頼）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神奈川県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7827956"/>
                  </a:ext>
                </a:extLst>
              </a:tr>
              <a:tr h="483969">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石碑：洋墓タイプ</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(88cm</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高</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外枠石有り：</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1.6m(</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横</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)×1m(</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縦</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)×24cm</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高</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約１．６平米</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　　新潟県三条市</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東三条駅近く</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　　　ユニック車：２トン・４トン車，ブーム届く所です</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駐車場のすぐ横です</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　　　施工出来る業者さまを、探しております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滋賀県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地域指定</a:t>
                      </a:r>
                    </a:p>
                  </a:txBody>
                  <a:tcPr marL="9525" marR="9525" marT="9525" marB="0" anchor="ctr"/>
                </a:tc>
                <a:extLst>
                  <a:ext uri="{0D108BD9-81ED-4DB2-BD59-A6C34878D82A}">
                    <a16:rowId xmlns:a16="http://schemas.microsoft.com/office/drawing/2014/main" val="10003"/>
                  </a:ext>
                </a:extLst>
              </a:tr>
              <a:tr h="18202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研究用試薬（カルタヘナ法・申請・手続き）のコンサルティングができる方を探しています。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4"/>
                  </a:ext>
                </a:extLst>
              </a:tr>
              <a:tr h="18202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食品用機械の電気ソフトを作成できる方（会社）を探しています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5"/>
                  </a:ext>
                </a:extLst>
              </a:tr>
              <a:tr h="18315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東南アジア向け輸出可能商品を募集します。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愛知県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24</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3362005215"/>
                  </a:ext>
                </a:extLst>
              </a:tr>
              <a:tr h="317389">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消防ホース、ガンタイプ管槍他の購入（未確定案件見積依頼）</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千葉県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0</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2379326156"/>
                  </a:ext>
                </a:extLst>
              </a:tr>
              <a:tr h="19954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ビジネスユースの出張小物を探しています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佐賀県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6"/>
                  </a:ext>
                </a:extLst>
              </a:tr>
              <a:tr h="199541">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JR</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など駅構内で販売できるキャラクター雑貨のご提案をお待ちしています。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佐賀県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8</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7"/>
                  </a:ext>
                </a:extLst>
              </a:tr>
              <a:tr h="19954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食品ロス削減の為に、賞味切迫品・在庫過剰品等を探しています。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12</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28</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青森県</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5</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8"/>
                  </a:ext>
                </a:extLst>
              </a:tr>
              <a:tr h="18315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食品衛生検査キット・資材を探しています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12</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29</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09"/>
                  </a:ext>
                </a:extLst>
              </a:tr>
              <a:tr h="183151">
                <a:tc>
                  <a:txBody>
                    <a:bodyPr/>
                    <a:lstStyle/>
                    <a:p>
                      <a:pPr algn="l"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募集</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アルミ線材のスウェージング加工会社を探しています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12</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30</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大阪府</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0"/>
                  </a:ext>
                </a:extLst>
              </a:tr>
              <a:tr h="182026">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フリルやリボンたっぷりの服を探しています。</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12</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1"/>
                  </a:ext>
                </a:extLst>
              </a:tr>
              <a:tr h="199541">
                <a:tc>
                  <a:txBody>
                    <a:bodyPr/>
                    <a:lstStyle/>
                    <a:p>
                      <a:pPr algn="l"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姿勢ケアシート商品の募集</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11</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月</a:t>
                      </a: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3</a:t>
                      </a: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日</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東京都</a:t>
                      </a:r>
                    </a:p>
                  </a:txBody>
                  <a:tcPr marL="9525" marR="9525" marT="9525" marB="0" anchor="ctr"/>
                </a:tc>
                <a:tc>
                  <a:txBody>
                    <a:bodyPr/>
                    <a:lstStyle/>
                    <a:p>
                      <a:pPr algn="ctr" fontAlgn="ctr"/>
                      <a:r>
                        <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rPr>
                        <a:t>1</a:t>
                      </a:r>
                    </a:p>
                  </a:txBody>
                  <a:tcPr marL="9525" marR="9525" marT="9525" marB="0" anchor="ctr"/>
                </a:tc>
                <a:tc>
                  <a:txBody>
                    <a:bodyPr/>
                    <a:lstStyle/>
                    <a:p>
                      <a:pPr algn="ctr" fontAlgn="ctr"/>
                      <a:r>
                        <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rPr>
                        <a:t>全国</a:t>
                      </a:r>
                    </a:p>
                  </a:txBody>
                  <a:tcPr marL="9525" marR="9525" marT="9525" marB="0" anchor="ctr"/>
                </a:tc>
                <a:extLst>
                  <a:ext uri="{0D108BD9-81ED-4DB2-BD59-A6C34878D82A}">
                    <a16:rowId xmlns:a16="http://schemas.microsoft.com/office/drawing/2014/main" val="10012"/>
                  </a:ext>
                </a:extLst>
              </a:tr>
              <a:tr h="199541">
                <a:tc>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13"/>
                  </a:ext>
                </a:extLst>
              </a:tr>
              <a:tr h="182026">
                <a:tc>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14"/>
                  </a:ext>
                </a:extLst>
              </a:tr>
              <a:tr h="199541">
                <a:tc>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en-US" altLang="ja-JP"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425783478"/>
                  </a:ext>
                </a:extLst>
              </a:tr>
              <a:tr h="199541">
                <a:tc>
                  <a:txBody>
                    <a:bodyPr/>
                    <a:lstStyle/>
                    <a:p>
                      <a:pPr algn="l"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095567846"/>
                  </a:ext>
                </a:extLst>
              </a:tr>
            </a:tbl>
          </a:graphicData>
        </a:graphic>
      </p:graphicFrame>
    </p:spTree>
    <p:extLst>
      <p:ext uri="{BB962C8B-B14F-4D97-AF65-F5344CB8AC3E}">
        <p14:creationId xmlns:p14="http://schemas.microsoft.com/office/powerpoint/2010/main" val="2529880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2424</Words>
  <Application>Microsoft Office PowerPoint</Application>
  <PresentationFormat>ワイド画面</PresentationFormat>
  <Paragraphs>456</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BIZ UDゴシック</vt:lpstr>
      <vt:lpstr>ＭＳ Ｐゴシック</vt:lpstr>
      <vt:lpstr>メイリオ</vt:lpstr>
      <vt:lpstr>游ゴシック</vt:lpstr>
      <vt:lpstr>游ゴシック Light</vt:lpstr>
      <vt:lpstr>Arial</vt:lpstr>
      <vt:lpstr>Bahnschrift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大阪商工会議所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大阪商工会議所</dc:creator>
  <cp:lastModifiedBy>西村　英幸</cp:lastModifiedBy>
  <cp:revision>9</cp:revision>
  <dcterms:created xsi:type="dcterms:W3CDTF">2025-09-17T06:09:06Z</dcterms:created>
  <dcterms:modified xsi:type="dcterms:W3CDTF">2025-10-14T01:24:07Z</dcterms:modified>
</cp:coreProperties>
</file>