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93" r:id="rId3"/>
    <p:sldId id="594" r:id="rId4"/>
    <p:sldId id="596" r:id="rId5"/>
    <p:sldId id="595" r:id="rId6"/>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4660"/>
  </p:normalViewPr>
  <p:slideViewPr>
    <p:cSldViewPr>
      <p:cViewPr varScale="1">
        <p:scale>
          <a:sx n="82" d="100"/>
          <a:sy n="82" d="100"/>
        </p:scale>
        <p:origin x="3246"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34168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194406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484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13126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49330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620419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29392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212753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488477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187238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0F6BE6-87D2-4809-AFFB-2E63FF180805}" type="datetimeFigureOut">
              <a:rPr kumimoji="1" lang="ja-JP" altLang="en-US" smtClean="0"/>
              <a:t>2025/9/16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33758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E0F6BE6-87D2-4809-AFFB-2E63FF180805}" type="datetimeFigureOut">
              <a:rPr kumimoji="1" lang="ja-JP" altLang="en-US" smtClean="0"/>
              <a:t>2025/9/16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190C25-B9A4-4393-996D-7B3FC4D3CFBD}" type="slidenum">
              <a:rPr kumimoji="1" lang="ja-JP" altLang="en-US" smtClean="0"/>
              <a:t>‹#›</a:t>
            </a:fld>
            <a:endParaRPr kumimoji="1" lang="ja-JP" altLang="en-US"/>
          </a:p>
        </p:txBody>
      </p:sp>
    </p:spTree>
    <p:extLst>
      <p:ext uri="{BB962C8B-B14F-4D97-AF65-F5344CB8AC3E}">
        <p14:creationId xmlns:p14="http://schemas.microsoft.com/office/powerpoint/2010/main" val="350378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07" y="467544"/>
            <a:ext cx="4896545" cy="191831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5" name="テキスト ボックス 2"/>
          <p:cNvSpPr txBox="1">
            <a:spLocks noChangeArrowheads="1"/>
          </p:cNvSpPr>
          <p:nvPr/>
        </p:nvSpPr>
        <p:spPr bwMode="auto">
          <a:xfrm>
            <a:off x="4902176" y="860760"/>
            <a:ext cx="1908000" cy="398872"/>
          </a:xfrm>
          <a:prstGeom prst="rect">
            <a:avLst/>
          </a:prstGeom>
          <a:solidFill>
            <a:srgbClr val="0070C0"/>
          </a:solidFill>
          <a:ln w="9525" algn="ctr">
            <a:noFill/>
            <a:miter lim="800000"/>
            <a:headEnd/>
            <a:tailEnd/>
          </a:ln>
          <a:effectLst>
            <a:outerShdw blurRad="40000" dist="23000" dir="5400000" rotWithShape="0">
              <a:srgbClr val="000000">
                <a:alpha val="34999"/>
              </a:srgbClr>
            </a:outerShdw>
          </a:effectLst>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商工会議所</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・商工会</a:t>
            </a:r>
            <a:endParaRPr kumimoji="1" lang="en-US" altLang="ja-JP"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会員</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事業所</a:t>
            </a:r>
            <a:r>
              <a:rPr kumimoji="1" lang="zh-TW"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のみ利用</a:t>
            </a:r>
            <a:r>
              <a:rPr kumimoji="1" lang="ja-JP" altLang="en-US" sz="1050" b="1"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可能</a:t>
            </a:r>
            <a:endParaRPr kumimoji="1" lang="ja-JP" altLang="ja-JP" sz="1100" b="1"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0832" y="6839540"/>
            <a:ext cx="4870244" cy="7848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p>
        </p:txBody>
      </p:sp>
      <p:sp>
        <p:nvSpPr>
          <p:cNvPr id="7" name="正方形/長方形 6"/>
          <p:cNvSpPr/>
          <p:nvPr/>
        </p:nvSpPr>
        <p:spPr>
          <a:xfrm>
            <a:off x="4902176" y="39632"/>
            <a:ext cx="1908000" cy="829373"/>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無料の商談サイト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ザ・商談モール</a:t>
            </a:r>
          </a:p>
        </p:txBody>
      </p:sp>
      <p:sp>
        <p:nvSpPr>
          <p:cNvPr id="11" name="テキスト ボックス 10"/>
          <p:cNvSpPr txBox="1"/>
          <p:nvPr/>
        </p:nvSpPr>
        <p:spPr>
          <a:xfrm>
            <a:off x="5013176" y="1342116"/>
            <a:ext cx="1844824" cy="1015663"/>
          </a:xfrm>
          <a:prstGeom prst="rect">
            <a:avLst/>
          </a:prstGeom>
          <a:noFill/>
        </p:spPr>
        <p:txBody>
          <a:bodyPr wrap="square" lIns="0" tIns="0" rIns="0" bIns="0" rtlCol="0">
            <a:spAutoFit/>
          </a:bodyPr>
          <a:lstStyle/>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ザ・ビジネスモールユーザ間を</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結ぶ商取引支援サービス。</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提案から成約にいたるまで、</a:t>
            </a:r>
            <a:endParaRPr lang="en-US" altLang="ja-JP"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全て無料！インターネット上</a:t>
            </a:r>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取引先</a:t>
            </a:r>
            <a:r>
              <a:rPr lang="ja-JP" altLang="en-US" sz="9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探しで新規開拓</a:t>
            </a:r>
            <a:endParaRPr lang="ja-JP" altLang="ja-JP" sz="12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ザ・ビジネスモールのユーザー</a:t>
            </a:r>
            <a:r>
              <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があれば</a:t>
            </a:r>
            <a:endPar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提案可能。ユーザー</a:t>
            </a:r>
            <a:r>
              <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をお持ちでない方はザ・ビジネスモールサイトからご登録下さい</a:t>
            </a:r>
            <a:endParaRPr lang="en-US" altLang="ja-JP" sz="7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47" name="Picture 23" descr="ザ・ビジネスモール　商工会議所の商取引支援サイ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79" y="39632"/>
            <a:ext cx="4090701" cy="409071"/>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86607" y="2555776"/>
            <a:ext cx="6722005" cy="338554"/>
          </a:xfrm>
          <a:prstGeom prst="rect">
            <a:avLst/>
          </a:prstGeom>
          <a:solidFill>
            <a:srgbClr val="0070C0"/>
          </a:solidFill>
        </p:spPr>
        <p:txBody>
          <a:bodyPr wrap="square" rtlCol="0">
            <a:spAutoFit/>
          </a:bodyPr>
          <a:lstStyle/>
          <a:p>
            <a:pPr algn="ctr"/>
            <a:r>
              <a:rPr kumimoji="1"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いまが狙い目！ピックアップ</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案件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488681657"/>
              </p:ext>
            </p:extLst>
          </p:nvPr>
        </p:nvGraphicFramePr>
        <p:xfrm>
          <a:off x="116632" y="2987824"/>
          <a:ext cx="6691980" cy="3600403"/>
        </p:xfrm>
        <a:graphic>
          <a:graphicData uri="http://schemas.openxmlformats.org/drawingml/2006/table">
            <a:tbl>
              <a:tblPr>
                <a:tableStyleId>{5C22544A-7EE6-4342-B048-85BDC9FD1C3A}</a:tableStyleId>
              </a:tblPr>
              <a:tblGrid>
                <a:gridCol w="5401643">
                  <a:extLst>
                    <a:ext uri="{9D8B030D-6E8A-4147-A177-3AD203B41FA5}">
                      <a16:colId xmlns:a16="http://schemas.microsoft.com/office/drawing/2014/main" val="20000"/>
                    </a:ext>
                  </a:extLst>
                </a:gridCol>
                <a:gridCol w="692995">
                  <a:extLst>
                    <a:ext uri="{9D8B030D-6E8A-4147-A177-3AD203B41FA5}">
                      <a16:colId xmlns:a16="http://schemas.microsoft.com/office/drawing/2014/main" val="20001"/>
                    </a:ext>
                  </a:extLst>
                </a:gridCol>
                <a:gridCol w="597342">
                  <a:extLst>
                    <a:ext uri="{9D8B030D-6E8A-4147-A177-3AD203B41FA5}">
                      <a16:colId xmlns:a16="http://schemas.microsoft.com/office/drawing/2014/main" val="20002"/>
                    </a:ext>
                  </a:extLst>
                </a:gridCol>
              </a:tblGrid>
              <a:tr h="257563">
                <a:tc>
                  <a:txBody>
                    <a:bodyPr/>
                    <a:lstStyle/>
                    <a:p>
                      <a:pPr algn="ctr" fontAlgn="ctr"/>
                      <a:r>
                        <a:rPr lang="ja-JP" altLang="en-US" sz="1100" b="0" i="0" u="none" strike="noStrike" dirty="0">
                          <a:effectLst/>
                          <a:latin typeface="ＭＳ Ｐゴシック"/>
                        </a:rPr>
                        <a:t>案件名</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a:solidFill>
                            <a:srgbClr val="000000"/>
                          </a:solidFill>
                          <a:effectLst/>
                          <a:latin typeface="ＭＳ Ｐゴシック"/>
                        </a:rPr>
                        <a:t>募集期限</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100" b="0" i="0" u="none" strike="noStrike" dirty="0">
                          <a:effectLst/>
                          <a:latin typeface="ＭＳ Ｐゴシック"/>
                        </a:rPr>
                        <a:t>買い手</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10000"/>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吸湿環境試験　実施可能な企業様を探しております。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破損した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iPhone</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の仕入れ先募集</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62325906"/>
                  </a:ext>
                </a:extLst>
              </a:tr>
              <a:tr h="33428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AGF Blendy Stick(</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ブレンディ</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スティック</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の仕入先探してます。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992410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マトメージュ前髪グルーを卸して頂ける会社様を探しています。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95288260"/>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マカロンの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を受託していただけるメーカー様の募集</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63255183"/>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試作原料調達先を探しています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54826474"/>
                  </a:ext>
                </a:extLst>
              </a:tr>
              <a:tr h="33428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青森から和歌山間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冷蔵車で野菜の配送をして頂ける企業様を探しています</a:t>
                      </a:r>
                    </a:p>
                  </a:txBody>
                  <a:tcPr marL="9525" marR="9525" marT="9525"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65852234"/>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外壁タイル修繕、塗装施工の依頼</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土壌浄化機能と害虫防除機能を兼ね備えた多機能有機肥料　製造業者を探しています。</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3428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ネットショップに卸せる小物家電（美容・生活・雑貨等幅広く）を探しています。</a:t>
                      </a:r>
                    </a:p>
                  </a:txBody>
                  <a:tcPr marL="9525" marR="9525" marT="9525" marB="0" anchor="ctr">
                    <a:lnL w="31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lnL w="12700" cmpd="sng">
                      <a:noFill/>
                    </a:lnL>
                    <a:lnR w="317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pic>
        <p:nvPicPr>
          <p:cNvPr id="1048" name="Picture 24" descr="Z:\02_00_サイトデザイン\イラストお姉さん\108627.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00000" flipH="1">
            <a:off x="467463" y="2411893"/>
            <a:ext cx="525488" cy="554459"/>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Z:\02_00_サイトデザイン\イラストお姉さん\c08313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7206" y="8203289"/>
            <a:ext cx="627057" cy="871530"/>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4311112" y="7768161"/>
            <a:ext cx="2209622" cy="338554"/>
          </a:xfrm>
          <a:prstGeom prst="rect">
            <a:avLst/>
          </a:prstGeom>
          <a:noFill/>
        </p:spPr>
        <p:txBody>
          <a:bodyPr wrap="square" lIns="0" tIns="0" rIns="0" bIns="0"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各案件の詳細・最新の案件情報はサイトをチェック！</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右矢印 18"/>
          <p:cNvSpPr/>
          <p:nvPr/>
        </p:nvSpPr>
        <p:spPr>
          <a:xfrm>
            <a:off x="4902176" y="6832369"/>
            <a:ext cx="1870020" cy="974927"/>
          </a:xfrm>
          <a:prstGeom prst="rightArrow">
            <a:avLst>
              <a:gd name="adj1" fmla="val 75841"/>
              <a:gd name="adj2" fmla="val 32884"/>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まだまだあります！</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次ページの案件もチェック！</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60648" y="8203288"/>
            <a:ext cx="4293868" cy="307777"/>
          </a:xfrm>
          <a:prstGeom prst="rect">
            <a:avLst/>
          </a:prstGeom>
          <a:noFill/>
        </p:spPr>
        <p:txBody>
          <a:bodyPr wrap="non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または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https://www.b-mall.ne.jp/syodan/</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55"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648" y="7624370"/>
            <a:ext cx="3906449" cy="632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テキスト ボックス 20"/>
          <p:cNvSpPr txBox="1"/>
          <p:nvPr/>
        </p:nvSpPr>
        <p:spPr>
          <a:xfrm>
            <a:off x="1171718" y="7768161"/>
            <a:ext cx="1305165" cy="369332"/>
          </a:xfrm>
          <a:prstGeom prst="rect">
            <a:avLst/>
          </a:prstGeom>
          <a:noFill/>
        </p:spPr>
        <p:txBody>
          <a:bodyPr wrap="none" rtlCol="0">
            <a:spAutoFit/>
          </a:bodyPr>
          <a:lstStyle/>
          <a:p>
            <a:r>
              <a:rPr kumimoji="1" lang="ja-JP" altLang="en-US" dirty="0"/>
              <a:t>商談モール</a:t>
            </a:r>
          </a:p>
        </p:txBody>
      </p:sp>
      <p:pic>
        <p:nvPicPr>
          <p:cNvPr id="2" name="図 1"/>
          <p:cNvPicPr>
            <a:picLocks noChangeAspect="1"/>
          </p:cNvPicPr>
          <p:nvPr/>
        </p:nvPicPr>
        <p:blipFill>
          <a:blip r:embed="rId7"/>
          <a:stretch>
            <a:fillRect/>
          </a:stretch>
        </p:blipFill>
        <p:spPr>
          <a:xfrm>
            <a:off x="72000" y="8496000"/>
            <a:ext cx="6029325" cy="590550"/>
          </a:xfrm>
          <a:prstGeom prst="rect">
            <a:avLst/>
          </a:prstGeom>
        </p:spPr>
      </p:pic>
      <p:pic>
        <p:nvPicPr>
          <p:cNvPr id="3" name="図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54511" y="8441115"/>
            <a:ext cx="646814" cy="646814"/>
          </a:xfrm>
          <a:prstGeom prst="rect">
            <a:avLst/>
          </a:prstGeom>
        </p:spPr>
      </p:pic>
    </p:spTree>
    <p:extLst>
      <p:ext uri="{BB962C8B-B14F-4D97-AF65-F5344CB8AC3E}">
        <p14:creationId xmlns:p14="http://schemas.microsoft.com/office/powerpoint/2010/main" val="119788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70499306"/>
              </p:ext>
            </p:extLst>
          </p:nvPr>
        </p:nvGraphicFramePr>
        <p:xfrm>
          <a:off x="116632" y="497501"/>
          <a:ext cx="6619973" cy="7422413"/>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997">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冷凍食品・アイス類・菓子類を仕入れたいです。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シェーバーの替え刃を取り扱っている業者様を探しています。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スタッドレスタイヤ・ホイールの購入（未確定案件見積依頼）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販売可能な商材を幅広く募集しております  </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2413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モールにて販売可能な様々な商品を募集いたします。（リニューアル前品や在庫処分品も歓迎です）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ＡＥＤトレーナーの購入（未確定案件見積依頼）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2993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マスコットキャラクターアクリルスタンドの購入（未確定案件見積依頼）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防災啓発用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LED</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ライトの購入（未確定案件見積依頼）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店舗・</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販売・海外販売用に化粧品・日用雑貨を仕入れたい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自動車登録変更書類の提出代行、車両輸送会社を募集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06"/>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日本製の文房具を探しています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茶葉又はお茶製品・茶器類を探しております。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静岡県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≪仕入先募集≫大手ＥＣサイトで販売できる商品を探してます！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吸湿環境試験　実施可能な企業様を探しております。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抹茶</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茶葉）を探しています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破損した</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iPhone</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の仕入れ先募集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福井県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ＥＣモールでの販売向け商材仕入先様募集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千葉県内で</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坪ほどの倉庫を探しております。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58052">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AGF Blendy Stick(</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ブレンディ</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スティック</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の仕入先探してます。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425783478"/>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徽章並びリボンの購入（未確定案件見積依頼）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095567846"/>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3392183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837003173"/>
              </p:ext>
            </p:extLst>
          </p:nvPr>
        </p:nvGraphicFramePr>
        <p:xfrm>
          <a:off x="116632" y="497501"/>
          <a:ext cx="6619973" cy="7386870"/>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997">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マトメージュ前髪グルーを卸して頂ける会社様を探しています。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マカロンの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を受託していただけるメーカー様の募集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試作原料調達先を探しています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中古半導体設備を探しております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7827956"/>
                  </a:ext>
                </a:extLst>
              </a:tr>
              <a:tr h="32413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インバーター搭載発電機を探しています。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ワンタッチパーテーションの購入 （未確定案件見積依頼）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2993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ストラップ型ヘルプマークの購入（未確定案件見積依頼）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P&amp;G</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洗剤など</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を卸して頂ける会社様を探しています。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ネットショップに卸せるペットフードを探しています。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青森から和歌山間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冷蔵車で野菜の配送をして頂ける企業様を探しています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外壁タイル修繕、塗装施工の依頼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ミルボン商材の取り扱い強化のため仕入れ先を探しております。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土壌浄化機能と害虫防除機能を兼ね備えた多機能有機肥料　製造業者を探しています。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AG</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色の底割鋲（足折式鋲）を調達したい。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27</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ネットショップに卸せる小物家電（美容・生活・雑貨等幅広く）を探しています。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8052">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販売商品を募集しています。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ポリカーボネート製パーツへの塗装依頼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神奈川県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13"/>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無停電装置のリースについて</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アクティブシニア向け商材の仕入先様を探しています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425783478"/>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焙煎済みコーヒーへの香り付け作業と袋詰め作業が出来る業者様を募集しております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095567846"/>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2989558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76465067"/>
              </p:ext>
            </p:extLst>
          </p:nvPr>
        </p:nvGraphicFramePr>
        <p:xfrm>
          <a:off x="116632" y="497501"/>
          <a:ext cx="6619973" cy="7386870"/>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90997">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麒麟飲料の購入を希望しております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02"/>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鞄の取っ手の仕入れについて</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直方体不織布収納袋を作れる超音波溶着機械を探しています。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東北産のヤングコーンを探しております。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7827956"/>
                  </a:ext>
                </a:extLst>
              </a:tr>
              <a:tr h="32413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東北産のイタリアンナスを探しております。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03"/>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熊よけスプレーの生産委託先を探しています。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福岡県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4"/>
                  </a:ext>
                </a:extLst>
              </a:tr>
              <a:tr h="32993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工場の設備の購入</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群馬県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 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物販向けの食品商材（大手</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NB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、地方定番商品、菓子類など）</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宮城県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49323">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仕入先募集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販売向け理美容品ディーラー様の募集につきまして</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宮城県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廃棄予定・不要在庫品の仕入先様の募集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滞留在庫・入れ替え品・下取り品・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級品（返品物）など</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71725">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商品製作・原料提供を、仕入れ・加工対応出来る会社・団体・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NPO</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法人様等を探しています。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4932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中華圏・東南アジア・南米諸国を初め、農産物原料・輸入／国産食材・ 原料等の取扱業者様を募集致します。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日本製・日本有名メーカーの輸出商品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食品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特にお菓子、雑貨</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化粧品等、人気商品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等を募集致します。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訳あり商品</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在庫品・廃番商品・賞味期間</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使用期限が短い、迫って物等</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を募集致します。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中古パソコン・中古携帯（動かないモノも可能）を探しています。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使用済食用油（廃食油）を仕入れたいです。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ネットショップに卸せる韓国コスメ（特にフェイスパック）を探しています。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リニューアル前品や在庫処分品、特価品などの商品のご提案を募集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58052">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和光堂のベビ－のじかん　赤ちゃんの純水　２Ｌを探しています。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425783478"/>
                  </a:ext>
                </a:extLst>
              </a:tr>
              <a:tr h="37172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電子部品市場在庫を探しています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095567846"/>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102009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42892060"/>
              </p:ext>
            </p:extLst>
          </p:nvPr>
        </p:nvGraphicFramePr>
        <p:xfrm>
          <a:off x="116632" y="497501"/>
          <a:ext cx="6619973" cy="7478393"/>
        </p:xfrm>
        <a:graphic>
          <a:graphicData uri="http://schemas.openxmlformats.org/drawingml/2006/table">
            <a:tbl>
              <a:tblPr>
                <a:tableStyleId>{5C22544A-7EE6-4342-B048-85BDC9FD1C3A}</a:tableStyleId>
              </a:tblPr>
              <a:tblGrid>
                <a:gridCol w="36004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gridCol w="859333">
                  <a:extLst>
                    <a:ext uri="{9D8B030D-6E8A-4147-A177-3AD203B41FA5}">
                      <a16:colId xmlns:a16="http://schemas.microsoft.com/office/drawing/2014/main" val="20004"/>
                    </a:ext>
                  </a:extLst>
                </a:gridCol>
              </a:tblGrid>
              <a:tr h="182405">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案件名</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募集期限</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買い手</a:t>
                      </a:r>
                    </a:p>
                  </a:txBody>
                  <a:tcPr marL="9525" marR="9525" marT="9525" marB="0" anchor="ctr">
                    <a:solidFill>
                      <a:schemeClr val="accent1">
                        <a:lumMod val="60000"/>
                        <a:lumOff val="40000"/>
                      </a:schemeClr>
                    </a:solidFill>
                  </a:tcPr>
                </a:tc>
                <a:tc>
                  <a:txBody>
                    <a:bodyPr/>
                    <a:lstStyle/>
                    <a:p>
                      <a:pPr algn="ctr"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提案数</a:t>
                      </a:r>
                    </a:p>
                  </a:txBody>
                  <a:tcPr marL="9525" marR="9525" marT="9525" marB="0" anchor="ctr">
                    <a:solidFill>
                      <a:schemeClr val="accent1">
                        <a:lumMod val="60000"/>
                        <a:lumOff val="40000"/>
                      </a:schemeClr>
                    </a:solidFill>
                  </a:tcPr>
                </a:tc>
                <a:tc>
                  <a:txBody>
                    <a:bodyPr/>
                    <a:lstStyle/>
                    <a:p>
                      <a:pPr algn="l" fontAlgn="ctr"/>
                      <a:r>
                        <a:rPr lang="ja-JP" altLang="en-US" sz="1100" b="0" i="0" u="none" strike="noStrike" dirty="0">
                          <a:effectLst/>
                          <a:latin typeface="ＭＳ Ｐゴシック" panose="020B0600070205080204" pitchFamily="50" charset="-128"/>
                          <a:ea typeface="ＭＳ Ｐゴシック" panose="020B0600070205080204" pitchFamily="50" charset="-128"/>
                        </a:rPr>
                        <a:t>取引対象地域</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0"/>
                  </a:ext>
                </a:extLst>
              </a:tr>
              <a:tr h="333608">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POP MART LABUBU</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の商品を新品で仕入れ希望です。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2"/>
                  </a:ext>
                </a:extLst>
              </a:tr>
              <a:tr h="355003">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メーカー様</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サイトで販売できる商品を探しています。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奈良県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522436497"/>
                  </a:ext>
                </a:extLst>
              </a:tr>
              <a:tr h="34194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キャラクターグッズの卸売をいただける企業様を探しています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253976630"/>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エナジードリンクの</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OEM</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製造工場を探しています。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7827956"/>
                  </a:ext>
                </a:extLst>
              </a:tr>
              <a:tr h="34020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スタッドレスタイヤ及びホイールの購入（未確定案件見積依頼）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千葉県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3"/>
                  </a:ext>
                </a:extLst>
              </a:tr>
              <a:tr h="34194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看板修理の依頼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地域指定</a:t>
                      </a:r>
                    </a:p>
                  </a:txBody>
                  <a:tcPr marL="9525" marR="9525" marT="9525" marB="0" anchor="ctr"/>
                </a:tc>
                <a:extLst>
                  <a:ext uri="{0D108BD9-81ED-4DB2-BD59-A6C34878D82A}">
                    <a16:rowId xmlns:a16="http://schemas.microsoft.com/office/drawing/2014/main" val="10004"/>
                  </a:ext>
                </a:extLst>
              </a:tr>
              <a:tr h="340207">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サイトで販売する為の商材を探しております（商品名、</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JAN</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コード指定）</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愛知県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5"/>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首都圏近郊（千葉、神奈川、埼玉など）で空き倉庫・土地を探しています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13</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3362005215"/>
                  </a:ext>
                </a:extLst>
              </a:tr>
              <a:tr h="333608">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窒化ケイ素製パーツを製作して頂ける業者様を探しています。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京都府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379326156"/>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マンション屋上の手すり・階段設置工事および屋上利用調査依頼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15</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6"/>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越境</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EC</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向け販売商品の募集</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7"/>
                  </a:ext>
                </a:extLst>
              </a:tr>
              <a:tr h="340207">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プチプラコスメ（リップやチーク、アイライナー、涙袋ライナーなど）を探しています。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8"/>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アパレル商品、雑貨品の特価品、在庫処分品を探しております。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長野県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09"/>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防災・防犯・食（農業）・輸入酒・日用雑貨関連・落書除去の商品を広く募集しています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0"/>
                  </a:ext>
                </a:extLst>
              </a:tr>
              <a:tr h="34194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WEB</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サイトで販売する商品を探しています（例：防災機器、専門工具、通信機器、業務用商材など）</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兵庫県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1"/>
                  </a:ext>
                </a:extLst>
              </a:tr>
              <a:tr h="34194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運動施設セッティング作業の依頼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2"/>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キャラクターのフィギュア造形、塗装、生産の依頼</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3"/>
                  </a:ext>
                </a:extLst>
              </a:tr>
              <a:tr h="34194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海外向けに</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系アルミを仕入れたい</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埼玉県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0014"/>
                  </a:ext>
                </a:extLst>
              </a:tr>
              <a:tr h="341944">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食品ロス削減の為に、賞味切迫品・在庫過剰品等を探しています。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28</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青森県</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425783478"/>
                  </a:ext>
                </a:extLst>
              </a:tr>
              <a:tr h="341944">
                <a:tc>
                  <a:txBody>
                    <a:bodyPr/>
                    <a:lstStyle/>
                    <a:p>
                      <a:pPr algn="l"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募集</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アルミ線材のスウェージング加工会社を探しています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大阪府</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1497850023"/>
                  </a:ext>
                </a:extLst>
              </a:tr>
              <a:tr h="355003">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フリルやリボンたっぷりの服を探しています。</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12</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月</a:t>
                      </a: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31</a:t>
                      </a: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9525" marR="9525" marT="9525" marB="0" anchor="ctr"/>
                </a:tc>
                <a:tc>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東京都</a:t>
                      </a:r>
                    </a:p>
                  </a:txBody>
                  <a:tcPr marL="9525" marR="9525" marT="9525" marB="0" anchor="ctr"/>
                </a:tc>
                <a:tc>
                  <a:txBody>
                    <a:bodyPr/>
                    <a:lstStyle/>
                    <a:p>
                      <a:pPr algn="ctr" fontAlgn="ctr"/>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9525" marR="9525" marT="9525" marB="0" anchor="ct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全国</a:t>
                      </a:r>
                    </a:p>
                  </a:txBody>
                  <a:tcPr marL="9525" marR="9525" marT="9525" marB="0" anchor="ctr"/>
                </a:tc>
                <a:extLst>
                  <a:ext uri="{0D108BD9-81ED-4DB2-BD59-A6C34878D82A}">
                    <a16:rowId xmlns:a16="http://schemas.microsoft.com/office/drawing/2014/main" val="2095567846"/>
                  </a:ext>
                </a:extLst>
              </a:tr>
            </a:tbl>
          </a:graphicData>
        </a:graphic>
      </p:graphicFrame>
      <p:sp>
        <p:nvSpPr>
          <p:cNvPr id="10" name="テキスト ボックス 9"/>
          <p:cNvSpPr txBox="1"/>
          <p:nvPr/>
        </p:nvSpPr>
        <p:spPr>
          <a:xfrm>
            <a:off x="0" y="8203214"/>
            <a:ext cx="4870244" cy="923330"/>
          </a:xfrm>
          <a:prstGeom prst="rect">
            <a:avLst/>
          </a:prstGeom>
          <a:noFill/>
        </p:spPr>
        <p:txBody>
          <a:bodyPr wrap="none" rtlCol="0">
            <a:spAutoFit/>
          </a:bodyPr>
          <a:lstStyle/>
          <a:p>
            <a:r>
              <a:rPr lang="ja-JP" altLang="ja-JP" sz="900" b="1" dirty="0">
                <a:latin typeface="メイリオ" panose="020B0604030504040204" pitchFamily="50" charset="-128"/>
                <a:ea typeface="メイリオ" panose="020B0604030504040204" pitchFamily="50" charset="-128"/>
                <a:cs typeface="メイリオ" panose="020B0604030504040204" pitchFamily="50" charset="-128"/>
              </a:rPr>
              <a:t>［商談モールの買いたい案件情報について］</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・案件は、ザ・商談モールをご利用中のお客様からの情報です。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・ザ・ビジネスモールの</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・パスワードを取得すれば、案件に提案応募頂けます。（無料</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・案件主は、ザ・ビジネスモールに参画している商工会議所・商工会の会員企業です。</a:t>
            </a:r>
          </a:p>
          <a:p>
            <a:r>
              <a:rPr lang="ja-JP" altLang="ja-JP" sz="900" dirty="0">
                <a:latin typeface="メイリオ" panose="020B0604030504040204" pitchFamily="50" charset="-128"/>
                <a:ea typeface="メイリオ" panose="020B0604030504040204" pitchFamily="50" charset="-128"/>
                <a:cs typeface="メイリオ" panose="020B0604030504040204" pitchFamily="50" charset="-128"/>
              </a:rPr>
              <a:t>・当所ではこのサイトに掲載している企業との取引を保証しているものではありません。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・取引対象地域は、売り手が対応できる地域（サービス可能地域）の事を指します。</a:t>
            </a:r>
            <a:endParaRPr lang="ja-JP"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5538" y="8830417"/>
            <a:ext cx="1893074" cy="306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テキスト ボックス 11"/>
          <p:cNvSpPr txBox="1"/>
          <p:nvPr/>
        </p:nvSpPr>
        <p:spPr>
          <a:xfrm>
            <a:off x="5280016" y="8849545"/>
            <a:ext cx="931665" cy="276999"/>
          </a:xfrm>
          <a:prstGeom prst="rect">
            <a:avLst/>
          </a:prstGeom>
          <a:noFill/>
        </p:spPr>
        <p:txBody>
          <a:bodyPr wrap="none" rtlCol="0">
            <a:spAutoFit/>
          </a:bodyPr>
          <a:lstStyle/>
          <a:p>
            <a:r>
              <a:rPr kumimoji="1" lang="ja-JP" altLang="en-US" sz="1200" dirty="0"/>
              <a:t>商談モール</a:t>
            </a:r>
          </a:p>
        </p:txBody>
      </p:sp>
      <p:sp>
        <p:nvSpPr>
          <p:cNvPr id="8" name="テキスト ボックス 7"/>
          <p:cNvSpPr txBox="1"/>
          <p:nvPr/>
        </p:nvSpPr>
        <p:spPr>
          <a:xfrm>
            <a:off x="86607" y="107504"/>
            <a:ext cx="6722005" cy="338554"/>
          </a:xfrm>
          <a:prstGeom prst="rect">
            <a:avLst/>
          </a:prstGeom>
          <a:solidFill>
            <a:srgbClr val="0070C0"/>
          </a:solidFill>
        </p:spPr>
        <p:txBody>
          <a:bodyPr wrap="square" rtlCol="0">
            <a:spAutoFit/>
          </a:bodyPr>
          <a:lstStyle/>
          <a:p>
            <a:pPr algn="ct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ザ・商談モール［募集中］案件一覧　</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日版</a:t>
            </a:r>
            <a:endPar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35600" y="8100000"/>
            <a:ext cx="720000" cy="720000"/>
          </a:xfrm>
          <a:prstGeom prst="rect">
            <a:avLst/>
          </a:prstGeom>
        </p:spPr>
      </p:pic>
    </p:spTree>
    <p:extLst>
      <p:ext uri="{BB962C8B-B14F-4D97-AF65-F5344CB8AC3E}">
        <p14:creationId xmlns:p14="http://schemas.microsoft.com/office/powerpoint/2010/main" val="34709495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2780</TotalTime>
  <Words>2543</Words>
  <Application>Microsoft Office PowerPoint</Application>
  <PresentationFormat>画面に合わせる (4:3)</PresentationFormat>
  <Paragraphs>514</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shimada</dc:creator>
  <cp:lastModifiedBy>西村　英幸</cp:lastModifiedBy>
  <cp:revision>511</cp:revision>
  <cp:lastPrinted>2025-02-17T01:57:18Z</cp:lastPrinted>
  <dcterms:created xsi:type="dcterms:W3CDTF">2017-08-14T00:47:01Z</dcterms:created>
  <dcterms:modified xsi:type="dcterms:W3CDTF">2025-09-16T01:02:10Z</dcterms:modified>
</cp:coreProperties>
</file>