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06" r:id="rId3"/>
    <p:sldId id="507" r:id="rId4"/>
    <p:sldId id="509" r:id="rId5"/>
    <p:sldId id="510" r:id="rId6"/>
    <p:sldId id="508" r:id="rId7"/>
    <p:sldId id="511" r:id="rId8"/>
    <p:sldId id="512" r:id="rId9"/>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E735894-5F43-4B7C-BA71-615D3CE2B4B4}">
          <p14:sldIdLst>
            <p14:sldId id="256"/>
            <p14:sldId id="506"/>
            <p14:sldId id="507"/>
            <p14:sldId id="509"/>
            <p14:sldId id="510"/>
            <p14:sldId id="508"/>
            <p14:sldId id="511"/>
            <p14:sldId id="512"/>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4660"/>
  </p:normalViewPr>
  <p:slideViewPr>
    <p:cSldViewPr>
      <p:cViewPr varScale="1">
        <p:scale>
          <a:sx n="82" d="100"/>
          <a:sy n="82" d="100"/>
        </p:scale>
        <p:origin x="3246"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34168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9440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484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3126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49330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62041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29392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12753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48847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87238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2024/4/30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33758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0F6BE6-87D2-4809-AFFB-2E63FF180805}" type="datetimeFigureOut">
              <a:rPr kumimoji="1" lang="ja-JP" altLang="en-US" smtClean="0"/>
              <a:t>2024/4/30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5037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07" y="467544"/>
            <a:ext cx="4896545" cy="191831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テキスト ボックス 2"/>
          <p:cNvSpPr txBox="1">
            <a:spLocks noChangeArrowheads="1"/>
          </p:cNvSpPr>
          <p:nvPr/>
        </p:nvSpPr>
        <p:spPr bwMode="auto">
          <a:xfrm>
            <a:off x="4902176" y="860760"/>
            <a:ext cx="1908000" cy="398872"/>
          </a:xfrm>
          <a:prstGeom prst="rect">
            <a:avLst/>
          </a:prstGeom>
          <a:solidFill>
            <a:srgbClr val="0070C0"/>
          </a:solidFill>
          <a:ln w="9525" algn="ctr">
            <a:noFill/>
            <a:miter lim="800000"/>
            <a:headEnd/>
            <a:tailEnd/>
          </a:ln>
          <a:effectLst>
            <a:outerShdw blurRad="40000" dist="23000" dir="5400000" rotWithShape="0">
              <a:srgbClr val="000000">
                <a:alpha val="34999"/>
              </a:srgbClr>
            </a:outerShdw>
          </a:effectLst>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商工会議所</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a:t>
            </a:r>
            <a:endParaRPr kumimoji="1" lang="en-US" altLang="ja-JP"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会員</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事業所</a:t>
            </a: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のみ利用</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可能</a:t>
            </a:r>
            <a:endParaRPr kumimoji="1" lang="ja-JP"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0832" y="6839540"/>
            <a:ext cx="4870244" cy="7848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p>
        </p:txBody>
      </p:sp>
      <p:sp>
        <p:nvSpPr>
          <p:cNvPr id="7" name="正方形/長方形 6"/>
          <p:cNvSpPr/>
          <p:nvPr/>
        </p:nvSpPr>
        <p:spPr>
          <a:xfrm>
            <a:off x="4902176" y="39632"/>
            <a:ext cx="1908000" cy="82937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無料の商談サイト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ザ・商談モール</a:t>
            </a:r>
          </a:p>
        </p:txBody>
      </p:sp>
      <p:sp>
        <p:nvSpPr>
          <p:cNvPr id="11" name="テキスト ボックス 10"/>
          <p:cNvSpPr txBox="1"/>
          <p:nvPr/>
        </p:nvSpPr>
        <p:spPr>
          <a:xfrm>
            <a:off x="5040560" y="1359026"/>
            <a:ext cx="1844824" cy="1015663"/>
          </a:xfrm>
          <a:prstGeom prst="rect">
            <a:avLst/>
          </a:prstGeom>
          <a:noFill/>
        </p:spPr>
        <p:txBody>
          <a:bodyPr wrap="square" lIns="0" tIns="0" rIns="0" bIns="0" rtlCol="0">
            <a:spAutoFit/>
          </a:bodyPr>
          <a:lstStyle/>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ザ・ビジネスモールユーザ間を</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結ぶ商取引支援サービス。</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提案から成約にいたるまで、</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全て無料！インターネット上の取引先探しで新規開拓</a:t>
            </a:r>
            <a:endParaRPr lang="ja-JP" altLang="ja-JP"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ザ・ビジネスモールのユーザー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があれば</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提案可能。ユーザー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をお持ちでない方はザ・ビジネスモールサイトからご登録下さい</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47" name="Picture 23" descr="ザ・ビジネスモール　商工会議所の商取引支援サイ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9" y="39632"/>
            <a:ext cx="4090701" cy="40907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86607" y="2555776"/>
            <a:ext cx="6722005" cy="338554"/>
          </a:xfrm>
          <a:prstGeom prst="rect">
            <a:avLst/>
          </a:prstGeom>
          <a:solidFill>
            <a:srgbClr val="0070C0"/>
          </a:solidFill>
        </p:spPr>
        <p:txBody>
          <a:bodyPr wrap="square" rtlCol="0">
            <a:spAutoFit/>
          </a:bodyPr>
          <a:lstStyle/>
          <a:p>
            <a:pPr algn="ct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いまが狙い目！ピックアップ</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案件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920694954"/>
              </p:ext>
            </p:extLst>
          </p:nvPr>
        </p:nvGraphicFramePr>
        <p:xfrm>
          <a:off x="188640" y="2987824"/>
          <a:ext cx="6619972" cy="3816024"/>
        </p:xfrm>
        <a:graphic>
          <a:graphicData uri="http://schemas.openxmlformats.org/drawingml/2006/table">
            <a:tbl>
              <a:tblPr>
                <a:tableStyleId>{5C22544A-7EE6-4342-B048-85BDC9FD1C3A}</a:tableStyleId>
              </a:tblPr>
              <a:tblGrid>
                <a:gridCol w="5329635">
                  <a:extLst>
                    <a:ext uri="{9D8B030D-6E8A-4147-A177-3AD203B41FA5}">
                      <a16:colId xmlns:a16="http://schemas.microsoft.com/office/drawing/2014/main" val="20000"/>
                    </a:ext>
                  </a:extLst>
                </a:gridCol>
                <a:gridCol w="692995">
                  <a:extLst>
                    <a:ext uri="{9D8B030D-6E8A-4147-A177-3AD203B41FA5}">
                      <a16:colId xmlns:a16="http://schemas.microsoft.com/office/drawing/2014/main" val="20001"/>
                    </a:ext>
                  </a:extLst>
                </a:gridCol>
                <a:gridCol w="597342">
                  <a:extLst>
                    <a:ext uri="{9D8B030D-6E8A-4147-A177-3AD203B41FA5}">
                      <a16:colId xmlns:a16="http://schemas.microsoft.com/office/drawing/2014/main" val="20002"/>
                    </a:ext>
                  </a:extLst>
                </a:gridCol>
              </a:tblGrid>
              <a:tr h="216024">
                <a:tc>
                  <a:txBody>
                    <a:bodyPr/>
                    <a:lstStyle/>
                    <a:p>
                      <a:pPr algn="ctr" fontAlgn="ctr"/>
                      <a:r>
                        <a:rPr lang="ja-JP" altLang="en-US" sz="1100" b="0" i="0" u="none" strike="noStrike" dirty="0">
                          <a:effectLst/>
                          <a:latin typeface="ＭＳ Ｐゴシック"/>
                        </a:rPr>
                        <a:t>案件名</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0000"/>
                  </a:ext>
                </a:extLst>
              </a:tr>
              <a:tr h="36000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釣具（ダイワ、シマノ）の卸業者様を探しています。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000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野生動物の標本化作業対応可能な事業所を探しています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0000">
                <a:tc>
                  <a:txBody>
                    <a:bodyPr/>
                    <a:lstStyle/>
                    <a:p>
                      <a:pPr algn="l" fontAlgn="ct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CASIO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のアナログ腕時計</a:t>
                      </a:r>
                      <a:r>
                        <a:rPr lang="en-US" sz="1100" b="0" i="0" u="none" strike="noStrike">
                          <a:solidFill>
                            <a:srgbClr val="000000"/>
                          </a:solidFill>
                          <a:effectLst/>
                          <a:latin typeface="ＭＳ Ｐゴシック" panose="020B0600070205080204" pitchFamily="50" charset="-128"/>
                          <a:ea typeface="ＭＳ Ｐゴシック" panose="020B0600070205080204" pitchFamily="50" charset="-128"/>
                        </a:rPr>
                        <a:t>LTP-1177A-4A1JH（JAN4549526295584）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000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サイズのチラシ印刷の依頼</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000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小学校・中学校で使用するワックスの購入</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6000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高耐熱性　緩衝シートを探しております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6000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移転先を探しております。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60000">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アニメ等のフィギュアの仕入先を探しています</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60000">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紙袋の印刷１万枚－日本国内印刷会社のみ</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60000">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アルファ化米（個食）の購入</a:t>
                      </a:r>
                    </a:p>
                  </a:txBody>
                  <a:tcPr marL="9525" marR="9525" marT="9525" marB="0" anchor="ctr">
                    <a:lnL w="3175" cap="flat" cmpd="sng" algn="ctr">
                      <a:noFill/>
                      <a:prstDash val="solid"/>
                      <a:round/>
                      <a:headEnd type="none" w="med" len="med"/>
                      <a:tailEnd type="none" w="med" len="med"/>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pic>
        <p:nvPicPr>
          <p:cNvPr id="1048" name="Picture 24" descr="Z:\02_00_サイトデザイン\イラストお姉さん\10862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0000" flipH="1">
            <a:off x="467463" y="2411893"/>
            <a:ext cx="525488" cy="554459"/>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Z:\02_00_サイトデザイン\イラストお姉さん\c08313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7206" y="8203289"/>
            <a:ext cx="627057" cy="871530"/>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4311112" y="7768161"/>
            <a:ext cx="2209622" cy="338554"/>
          </a:xfrm>
          <a:prstGeom prst="rect">
            <a:avLst/>
          </a:prstGeom>
          <a:noFill/>
        </p:spPr>
        <p:txBody>
          <a:bodyPr wrap="square" lIns="0" tIns="0" rIns="0" bIns="0"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各案件の詳細・最新の案件情報はサイトをチェック！</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右矢印 18"/>
          <p:cNvSpPr/>
          <p:nvPr/>
        </p:nvSpPr>
        <p:spPr>
          <a:xfrm>
            <a:off x="5013177" y="6803848"/>
            <a:ext cx="1844823" cy="1108554"/>
          </a:xfrm>
          <a:prstGeom prst="rightArrow">
            <a:avLst>
              <a:gd name="adj1" fmla="val 63816"/>
              <a:gd name="adj2" fmla="val 2927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まだまだあります！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次ページの案件もチェック！</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260648" y="8203288"/>
            <a:ext cx="4293868" cy="307777"/>
          </a:xfrm>
          <a:prstGeom prst="rect">
            <a:avLst/>
          </a:prstGeom>
          <a:noFill/>
        </p:spPr>
        <p:txBody>
          <a:bodyPr wrap="non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または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https://www.b-mall.ne.jp/syodan/</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55"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648" y="7624370"/>
            <a:ext cx="3906449" cy="632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テキスト ボックス 20"/>
          <p:cNvSpPr txBox="1"/>
          <p:nvPr/>
        </p:nvSpPr>
        <p:spPr>
          <a:xfrm>
            <a:off x="1171718" y="7768161"/>
            <a:ext cx="1305165" cy="369332"/>
          </a:xfrm>
          <a:prstGeom prst="rect">
            <a:avLst/>
          </a:prstGeom>
          <a:noFill/>
        </p:spPr>
        <p:txBody>
          <a:bodyPr wrap="none" rtlCol="0">
            <a:spAutoFit/>
          </a:bodyPr>
          <a:lstStyle/>
          <a:p>
            <a:r>
              <a:rPr kumimoji="1" lang="ja-JP" altLang="en-US" dirty="0"/>
              <a:t>商談モール</a:t>
            </a:r>
          </a:p>
        </p:txBody>
      </p:sp>
      <p:pic>
        <p:nvPicPr>
          <p:cNvPr id="2" name="図 1"/>
          <p:cNvPicPr>
            <a:picLocks noChangeAspect="1"/>
          </p:cNvPicPr>
          <p:nvPr/>
        </p:nvPicPr>
        <p:blipFill>
          <a:blip r:embed="rId7"/>
          <a:stretch>
            <a:fillRect/>
          </a:stretch>
        </p:blipFill>
        <p:spPr>
          <a:xfrm>
            <a:off x="72000" y="8496000"/>
            <a:ext cx="6029325" cy="590550"/>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54511" y="8441115"/>
            <a:ext cx="646814" cy="646814"/>
          </a:xfrm>
          <a:prstGeom prst="rect">
            <a:avLst/>
          </a:prstGeom>
        </p:spPr>
      </p:pic>
    </p:spTree>
    <p:extLst>
      <p:ext uri="{BB962C8B-B14F-4D97-AF65-F5344CB8AC3E}">
        <p14:creationId xmlns:p14="http://schemas.microsoft.com/office/powerpoint/2010/main" val="119788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189863838"/>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キッチン用洗剤（クレンザー）の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製造依頼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中国（海外）国内での使用可能な</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IP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（キャラクター）を探しています。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玩具商品（タミヤ、タカラトミーなど）の卸業者様を探しています。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釣具（ダイワ、シマノ）の卸業者様を探しています。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プレス成型をして頂ける会社様を探しています。　金型持ち込み。</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ウクライナ向け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LCL(</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混載</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コンテナ輸送サービスを探しております。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東レ ダウ社製　シリコンを探しております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お土産用で日持ちのするお菓子類　目安</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個入り</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箱　熨斗紙付き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箱　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アバカ素材でバッグを作られているメーカー様を探しています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野生動物の標本化作業対応可能な事業所を探しています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縁起物や開運グッズを探しています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ネットショップで販売する商品を探しています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CASIO</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のアナログ腕時計</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LTP-1177A-4A1JH（JAN4549526295584）</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CASIO　LTP-1177A-2AJH（JAN4549526295577）</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A5</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サイズのチラシ印刷の依頼</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養鶏場を運営されている方へ　発酵鶏糞を探しています。</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中古品・在庫品の仕入れ</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中古や過剰在庫品、下取り品などを仕入れたい</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長野県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国産のビーツパウダーを探しております。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オレフィン製</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デスクマット用シートを探しています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小学校・中学校で使用するワックスの購入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281439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97791592"/>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高耐熱性　緩衝シートを探しております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rom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nd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グラスティングメルティングバームを仕入れたい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見切り品　処分品の一括仕入れをしたい。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サンプル検討段階</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リストレストをオリジナルで製造可能な企業様を探しています。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移転先を探しております。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プラスチック原料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及び</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PE</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アニメ等のフィギュアの仕入先を探しています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中古ブランド品の仕入先を探しています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漁網用浮子・フロートの製作可能業者様を探しています。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賞味期限の近いスナック菓子を探しています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日本産果物園、生産所・中華、アジアン野菜・果物</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インバウンド向け商品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等を募集致します。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訳あり商品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在庫品・廃番商品・賞味期間が短い等</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CASIO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デジタル腕時計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F-91WS-4JH</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JAN4549526294129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CASIO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デジタル腕時計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F-91WS-2JH</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JAN4549526294112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CASIO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デジタル腕時計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F-91WS-7JH</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JAN4549526294136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）購入の件</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英語不要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海外企業のサポート業務を委託できる企業様</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社を探しています。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ネットショップやリアル店舗などに卸せる食品（特にお菓子系）を探しています。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紙袋の印刷１万枚－日本国内印刷会社のみ</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群馬県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処分品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フェイスパックを探しております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貝印、藤次郎などの国内メーカー包丁探しています。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7379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97750486"/>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アニメ、漫画グッズ取扱い事業者様探しています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アルファ化米（個食）の購入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現場写真作成装置用消耗品の購入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操法用ホース排水器を購入したい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救助用ロープの購入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害虫対策用消耗品の購入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化学災害用消耗品（生物剤初期簡易検査キット）の購入  </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避難所用ワンタッチ式パーテーションの購入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釣具の卸業者様を探しています。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中古可</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焙煎機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Aillio Bullet R1 V2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空気呼吸器の購入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空気ボンベの購入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クリームサンドビスケットの購入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クラッカーの購入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粉ミルク・離乳食の購入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ドライアイスの購入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クリーンカレンダー 配布 業務の依頼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書ききり型撮影媒体（ＳＤメモリーカード） 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ペット用サプリ・グッズを探しています。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セトクラフト社のピアノ雑貨の仕入先を探しています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97483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38603085"/>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日本の化粧品、特に “資生堂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FINO”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卸可能な業者様を探しております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人気のトレーディングカードボックスを探しています。ポケモンカード　遊戯王　ドラゴンボール　ワンピース</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図書宅配用梱包資材の購入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品の人気商品を探しております。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自動車用鉛蓄電池</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75D23L</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等</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種類（国産メーカー）の仕入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入浴中使用できるアイマスクの製造ができるメーカー様を探しています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雑貨全般（生活、インテリア、文具なども含む）を探しています。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小袋のたれを小ロットで製造して頂ける先を探しています。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たれ・ソース等の瓶詰め製品を小ロットで生産できる先を探しています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福岡県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金属スクラップヤード等規制条例　千葉県への許可申請の委任</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大きな紙袋を製作できる会社をさがしています。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愛媛県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ソフティモ スピーディクレンジングオイル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230ml</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を仕入れたい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新規採用職員等貸与用防災服の購入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図書宅配集荷業務の依頼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女性向け商材募集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モールでの出店可能商品を探しています。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国際物流（中国仕入れ</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日本国内までの主に船便輸送）サポートを格安でできる企業を探してます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ワイングラス用ネックストラップ</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電気回路設計の相談</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ja-JP" altLang="en-US" sz="1100" b="0" i="0" u="none" strike="noStrike">
                          <a:solidFill>
                            <a:srgbClr val="9C0006"/>
                          </a:solidFill>
                          <a:effectLst/>
                          <a:latin typeface="ＭＳ Ｐゴシック" panose="020B0600070205080204" pitchFamily="50" charset="-128"/>
                          <a:ea typeface="ＭＳ Ｐゴシック" panose="020B0600070205080204" pitchFamily="50" charset="-128"/>
                        </a:rPr>
                        <a:t>ネットショップで販売する商品を探しています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日本製・日本有名メーカーの食品・美容商品・日用品・健康食品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インバウンド向け商品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等を募集致します。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384118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38215795"/>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輸出用にリサイクルプラや廃棄プラを探しています。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栃木県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国内大手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モールにて販売可能な商品を探しています。（化粧品などリニューアル前品、在庫処分品も</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OK</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四角のガラス容器を探しています。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大学で研究された技術や素材を活用した健康食品を探しています。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新規お取引先様募集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自社店舗並びに国内・海外ルートへの商品供給にともなう商材の募集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不要在庫仕入れ</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滞留在庫・入れ替え品・下取り品・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級品（返品物）など</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アメリカの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市場で販売する日本製品をさがしています。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夏場に使用する様々な快適グッズを探しています。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ドロップシッピング可能な商材を探しています。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岩手県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海鮮ナマコ（生）２ｔ～８ｔを仕入れたい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キャラクターもの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缶バッチ、フィギュアなど</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を大量に仕入れたい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中古の掘削機を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台購入したいです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事業拡大のため仕入れ先卸様・メーカー様募集（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JAN</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あり商品のみ・ジャンル不問。一般消費者向け）</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まぐロール・ミートロールを仕入れ希望です（メーカー：三木特種製紙）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大手住宅設備メーカー製品の施工業務の委託先募集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キヤノンプリンター純正インクのまとめ購入について</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チェーンソウ他の購入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アウトドア系ポシェット・バッグ・リュックの小ロット生産可能なメーカー様を探しています。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佐賀県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ベトナム向けの冷凍水産物</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片貝付きホタテ、ハマチ購入希望（アメリカ向け）</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326485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54180288"/>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食品ロス削減の為に、賞味切迫品・在庫過剰品等を探しています。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Web</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サイト（クローズドマーケット）に販売可能な商品を探しております。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17</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パチンコホール・ゲームセンター景品向け商材を募集しています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18</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コスメ専門</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EC</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サイトで販売できる商材を探しています。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12</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ベトナムに輸出可能な子供向け商品を探しています。</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31</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面鏡</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W=750</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洗面化粧鏡を当社のカウンターとセット販売できるもの探しています。ゼネコン向け提案</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メンズ・レディース衣類</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古着）や服飾品の仕入れ先を探しております。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62835">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台湾向けの山梨産、長野産の桃が欲しいです。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7587">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和装小物を仕入れたいです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けん玉を作れる日本の工場や工房を探しています。</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4899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ネットショップで販売できる商品を探しています。</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29</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7587">
                <a:tc>
                  <a:txBody>
                    <a:bodyPr/>
                    <a:lstStyle/>
                    <a:p>
                      <a:pPr algn="l"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サイトにて販売できる商材を探しております。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25</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62835">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ホイル付きタイヤのカバーを探しています。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食品ロス予備軍の「行き場を失った商品」を仕入れさせてください。</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5219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インド向け自動車・産業用潤滑剤製造機械　（日本製のみ）を探しております。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4899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プラスチック材料　</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PP</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PE</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ABS</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などの汎用樹脂材（リサイクル原材料）を探しています。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6"/>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養鶏場を運営されている方へ　発酵鶏糞を探しています。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7"/>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食品系堆肥を探しております。　輸出用となります。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851077751"/>
                  </a:ext>
                </a:extLst>
              </a:tr>
              <a:tr h="357587">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発酵豚糞を探しております。　輸出用となります。</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094237456"/>
                  </a:ext>
                </a:extLst>
              </a:tr>
              <a:tr h="352096">
                <a:tc>
                  <a:txBody>
                    <a:bodyPr/>
                    <a:lstStyle/>
                    <a:p>
                      <a:pPr algn="l"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韓国のフェイスマスクパック</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枚セット品</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25</a:t>
                      </a: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69581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78797087"/>
              </p:ext>
            </p:extLst>
          </p:nvPr>
        </p:nvGraphicFramePr>
        <p:xfrm>
          <a:off x="116632" y="497515"/>
          <a:ext cx="6619973" cy="7314844"/>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86428">
                <a:tc>
                  <a:txBody>
                    <a:bodyPr/>
                    <a:lstStyle/>
                    <a:p>
                      <a:pPr algn="ctr" fontAlgn="ctr"/>
                      <a:r>
                        <a:rPr lang="ja-JP" altLang="en-US" sz="1100" b="0" i="0" u="none" strike="noStrike" dirty="0">
                          <a:effectLst/>
                          <a:latin typeface="ＭＳ Ｐゴシック"/>
                        </a:rPr>
                        <a:t>案件名</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提案数</a:t>
                      </a:r>
                    </a:p>
                  </a:txBody>
                  <a:tcPr marL="9525" marR="9525" marT="9525" marB="0" anchor="c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熱可塑性樹脂を探しています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1"/>
                  </a:ext>
                </a:extLst>
              </a:tr>
              <a:tr h="35752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防犯カメラに関する機器及び部材の調達先・仕入先</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5752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メンズアパレルの最終処分在庫の仕入れ希望</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2096">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レディースアパレルの最終処分在庫の仕入れ希望</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758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キッズアパレルの最終処分在庫の仕入れ希望</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62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バッグの最終処分在庫の仕入希望</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219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7"/>
                  </a:ext>
                </a:extLst>
              </a:tr>
              <a:tr h="362835">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8"/>
                  </a:ext>
                </a:extLst>
              </a:tr>
              <a:tr h="35758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9"/>
                  </a:ext>
                </a:extLst>
              </a:tr>
              <a:tr h="35758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0"/>
                  </a:ext>
                </a:extLst>
              </a:tr>
              <a:tr h="34899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1"/>
                  </a:ext>
                </a:extLst>
              </a:tr>
              <a:tr h="35758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2"/>
                  </a:ext>
                </a:extLst>
              </a:tr>
              <a:tr h="362835">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3"/>
                  </a:ext>
                </a:extLst>
              </a:tr>
              <a:tr h="35758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4"/>
                  </a:ext>
                </a:extLst>
              </a:tr>
              <a:tr h="35219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5"/>
                  </a:ext>
                </a:extLst>
              </a:tr>
              <a:tr h="348997">
                <a:tc>
                  <a:txBody>
                    <a:bodyPr/>
                    <a:lstStyle/>
                    <a:p>
                      <a:pPr algn="l" fontAlgn="ctr"/>
                      <a:endParaRPr lang="ja-JP" altLang="en-US" sz="1100" b="0" i="0" u="none" strike="noStrike">
                        <a:solidFill>
                          <a:srgbClr val="9C0006"/>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6"/>
                  </a:ext>
                </a:extLst>
              </a:tr>
              <a:tr h="357587">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7"/>
                  </a:ext>
                </a:extLst>
              </a:tr>
              <a:tr h="357587">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3851077751"/>
                  </a:ext>
                </a:extLst>
              </a:tr>
              <a:tr h="357587">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2094237456"/>
                  </a:ext>
                </a:extLst>
              </a:tr>
              <a:tr h="352096">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2666196266"/>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4243641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2470</TotalTime>
  <Words>3630</Words>
  <Application>Microsoft Office PowerPoint</Application>
  <PresentationFormat>画面に合わせる (4:3)</PresentationFormat>
  <Paragraphs>777</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shimada</dc:creator>
  <cp:lastModifiedBy>西村　英幸</cp:lastModifiedBy>
  <cp:revision>425</cp:revision>
  <cp:lastPrinted>2023-03-27T01:01:45Z</cp:lastPrinted>
  <dcterms:created xsi:type="dcterms:W3CDTF">2017-08-14T00:47:01Z</dcterms:created>
  <dcterms:modified xsi:type="dcterms:W3CDTF">2024-04-30T02:59:49Z</dcterms:modified>
</cp:coreProperties>
</file>