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88" d="100"/>
          <a:sy n="88" d="100"/>
        </p:scale>
        <p:origin x="2886" y="84"/>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1821156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591295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4286018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3956575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2538261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1775571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406872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2957457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4229023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92417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EFABAC5-DF5A-4550-9195-4DDAB246B980}" type="datetimeFigureOut">
              <a:rPr kumimoji="1" lang="ja-JP" altLang="en-US" smtClean="0"/>
              <a:t>2020/12/21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1246983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EFABAC5-DF5A-4550-9195-4DDAB246B980}" type="datetimeFigureOut">
              <a:rPr kumimoji="1" lang="ja-JP" altLang="en-US" smtClean="0"/>
              <a:t>2020/12/21</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56E0BA7-CA52-41FA-85EA-CEFB87A16D0D}" type="slidenum">
              <a:rPr kumimoji="1" lang="ja-JP" altLang="en-US" smtClean="0"/>
              <a:t>‹#›</a:t>
            </a:fld>
            <a:endParaRPr kumimoji="1" lang="ja-JP" altLang="en-US"/>
          </a:p>
        </p:txBody>
      </p:sp>
    </p:spTree>
    <p:extLst>
      <p:ext uri="{BB962C8B-B14F-4D97-AF65-F5344CB8AC3E}">
        <p14:creationId xmlns:p14="http://schemas.microsoft.com/office/powerpoint/2010/main" val="19664807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0"/>
            <a:ext cx="6858844" cy="1214942"/>
          </a:xfrm>
          <a:prstGeom prst="rect">
            <a:avLst/>
          </a:prstGeom>
          <a:solidFill>
            <a:srgbClr val="0070C0"/>
          </a:solidFill>
        </p:spPr>
        <p:txBody>
          <a:bodyPr anchor="ct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b="1" dirty="0">
                <a:solidFill>
                  <a:schemeClr val="bg1"/>
                </a:solidFill>
                <a:latin typeface="メイリオ" panose="020B0604030504040204" pitchFamily="50" charset="-128"/>
                <a:ea typeface="メイリオ" panose="020B0604030504040204" pitchFamily="50" charset="-128"/>
              </a:rPr>
              <a:t>日本最大級の商取引支援サイト</a:t>
            </a:r>
          </a:p>
          <a:p>
            <a:pPr algn="ctr"/>
            <a:r>
              <a:rPr lang="ja-JP" altLang="en-US" sz="2800" b="1" dirty="0" smtClean="0">
                <a:solidFill>
                  <a:schemeClr val="bg1"/>
                </a:solidFill>
                <a:latin typeface="メイリオ" panose="020B0604030504040204" pitchFamily="50" charset="-128"/>
                <a:ea typeface="メイリオ" panose="020B0604030504040204" pitchFamily="50" charset="-128"/>
              </a:rPr>
              <a:t>「ザ・ビジネスモール」</a:t>
            </a:r>
            <a:r>
              <a:rPr lang="ja-JP" altLang="en-US" sz="2400" dirty="0" smtClean="0">
                <a:solidFill>
                  <a:schemeClr val="bg1"/>
                </a:solidFill>
                <a:latin typeface="メイリオ" panose="020B0604030504040204" pitchFamily="50" charset="-128"/>
                <a:ea typeface="メイリオ" panose="020B0604030504040204" pitchFamily="50" charset="-128"/>
              </a:rPr>
              <a:t>へ</a:t>
            </a:r>
            <a:endParaRPr lang="en-US" altLang="ja-JP" sz="2400" dirty="0" smtClean="0">
              <a:solidFill>
                <a:schemeClr val="bg1"/>
              </a:solidFill>
              <a:latin typeface="メイリオ" panose="020B0604030504040204" pitchFamily="50" charset="-128"/>
              <a:ea typeface="メイリオ" panose="020B0604030504040204" pitchFamily="50" charset="-128"/>
            </a:endParaRPr>
          </a:p>
          <a:p>
            <a:pPr algn="ctr"/>
            <a:r>
              <a:rPr lang="ja-JP" altLang="en-US" sz="2400" b="1" dirty="0" smtClean="0">
                <a:solidFill>
                  <a:schemeClr val="bg1"/>
                </a:solidFill>
                <a:latin typeface="メイリオ" panose="020B0604030504040204" pitchFamily="50" charset="-128"/>
                <a:ea typeface="メイリオ" panose="020B0604030504040204" pitchFamily="50" charset="-128"/>
              </a:rPr>
              <a:t>貴社の企業情報を登録します（無料）</a:t>
            </a:r>
            <a:endParaRPr lang="en-US" altLang="ja-JP" sz="2800" b="1" dirty="0" smtClean="0">
              <a:solidFill>
                <a:schemeClr val="bg1"/>
              </a:solidFill>
              <a:latin typeface="メイリオ" panose="020B0604030504040204" pitchFamily="50" charset="-128"/>
              <a:ea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299012263"/>
              </p:ext>
            </p:extLst>
          </p:nvPr>
        </p:nvGraphicFramePr>
        <p:xfrm>
          <a:off x="76335" y="7884368"/>
          <a:ext cx="6696744" cy="1008111"/>
        </p:xfrm>
        <a:graphic>
          <a:graphicData uri="http://schemas.openxmlformats.org/drawingml/2006/table">
            <a:tbl>
              <a:tblPr>
                <a:tableStyleId>{5C22544A-7EE6-4342-B048-85BDC9FD1C3A}</a:tableStyleId>
              </a:tblPr>
              <a:tblGrid>
                <a:gridCol w="796381"/>
                <a:gridCol w="2551991"/>
                <a:gridCol w="652365"/>
                <a:gridCol w="2696007"/>
              </a:tblGrid>
              <a:tr h="336037">
                <a:tc>
                  <a:txBody>
                    <a:bodyPr/>
                    <a:lstStyle/>
                    <a:p>
                      <a:r>
                        <a:rPr kumimoji="1" lang="ja-JP" altLang="en-US" sz="1100" dirty="0" smtClean="0">
                          <a:latin typeface="+mn-ea"/>
                          <a:ea typeface="+mn-ea"/>
                        </a:rPr>
                        <a:t>会社名</a:t>
                      </a:r>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smtClean="0">
                          <a:latin typeface="+mn-ea"/>
                          <a:ea typeface="+mn-ea"/>
                        </a:rPr>
                        <a:t>氏名</a:t>
                      </a:r>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336037">
                <a:tc>
                  <a:txBody>
                    <a:bodyPr/>
                    <a:lstStyle/>
                    <a:p>
                      <a:r>
                        <a:rPr kumimoji="1" lang="ja-JP" altLang="en-US" sz="1100" dirty="0" smtClean="0">
                          <a:latin typeface="+mn-ea"/>
                          <a:ea typeface="+mn-ea"/>
                        </a:rPr>
                        <a:t>住所</a:t>
                      </a:r>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336037">
                <a:tc>
                  <a:txBody>
                    <a:bodyPr/>
                    <a:lstStyle/>
                    <a:p>
                      <a:r>
                        <a:rPr kumimoji="1" lang="en-US" altLang="ja-JP" sz="1100" dirty="0" smtClean="0">
                          <a:latin typeface="+mn-ea"/>
                          <a:ea typeface="+mn-ea"/>
                        </a:rPr>
                        <a:t>TEL</a:t>
                      </a:r>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mn-ea"/>
                          <a:ea typeface="+mn-ea"/>
                        </a:rPr>
                        <a:t>FAX</a:t>
                      </a:r>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bl>
          </a:graphicData>
        </a:graphic>
      </p:graphicFrame>
      <p:sp>
        <p:nvSpPr>
          <p:cNvPr id="7" name="テキスト ボックス 6"/>
          <p:cNvSpPr txBox="1"/>
          <p:nvPr/>
        </p:nvSpPr>
        <p:spPr>
          <a:xfrm>
            <a:off x="151212" y="6950881"/>
            <a:ext cx="6546985" cy="415498"/>
          </a:xfrm>
          <a:prstGeom prst="rect">
            <a:avLst/>
          </a:prstGeom>
          <a:noFill/>
        </p:spPr>
        <p:txBody>
          <a:bodyPr wrap="square" rtlCol="0">
            <a:spAutoFit/>
          </a:bodyPr>
          <a:lstStyle/>
          <a:p>
            <a:r>
              <a:rPr lang="ja-JP" altLang="en-US" sz="1050" dirty="0">
                <a:solidFill>
                  <a:srgbClr val="FF0000"/>
                </a:solidFill>
              </a:rPr>
              <a:t>会員事業所の方で、</a:t>
            </a:r>
            <a:r>
              <a:rPr lang="ja-JP" altLang="en-US" sz="1050" b="1" u="sng" dirty="0">
                <a:solidFill>
                  <a:srgbClr val="FF0000"/>
                </a:solidFill>
              </a:rPr>
              <a:t>ザ･ビジネスモールへの登録を希望されない方</a:t>
            </a:r>
            <a:r>
              <a:rPr lang="ja-JP" altLang="en-US" sz="1050" dirty="0" smtClean="0">
                <a:solidFill>
                  <a:srgbClr val="FF0000"/>
                </a:solidFill>
              </a:rPr>
              <a:t>は○月○日までに下記</a:t>
            </a:r>
            <a:r>
              <a:rPr lang="ja-JP" altLang="en-US" sz="1050" dirty="0">
                <a:solidFill>
                  <a:srgbClr val="FF0000"/>
                </a:solidFill>
              </a:rPr>
              <a:t>の必要事項を記入の</a:t>
            </a:r>
            <a:r>
              <a:rPr lang="ja-JP" altLang="en-US" sz="1050" dirty="0" smtClean="0">
                <a:solidFill>
                  <a:srgbClr val="FF0000"/>
                </a:solidFill>
              </a:rPr>
              <a:t>上、当所○○課まで送付願います。</a:t>
            </a:r>
            <a:endParaRPr kumimoji="1" lang="ja-JP" altLang="en-US" sz="1050" dirty="0">
              <a:solidFill>
                <a:srgbClr val="FF0000"/>
              </a:solidFill>
            </a:endParaRPr>
          </a:p>
        </p:txBody>
      </p:sp>
      <p:cxnSp>
        <p:nvCxnSpPr>
          <p:cNvPr id="9" name="直線コネクタ 8"/>
          <p:cNvCxnSpPr/>
          <p:nvPr/>
        </p:nvCxnSpPr>
        <p:spPr>
          <a:xfrm>
            <a:off x="81472" y="7351933"/>
            <a:ext cx="6777372" cy="0"/>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0" y="7364993"/>
            <a:ext cx="1869423" cy="253916"/>
          </a:xfrm>
          <a:prstGeom prst="rect">
            <a:avLst/>
          </a:prstGeom>
          <a:noFill/>
        </p:spPr>
        <p:txBody>
          <a:bodyPr wrap="none" rtlCol="0">
            <a:spAutoFit/>
          </a:bodyPr>
          <a:lstStyle/>
          <a:p>
            <a:r>
              <a:rPr lang="ja-JP" altLang="en-US" sz="1050" dirty="0" smtClean="0"/>
              <a:t>○○商工会議所　○○課宛て</a:t>
            </a:r>
            <a:endParaRPr kumimoji="1" lang="ja-JP" altLang="en-US" sz="1050" dirty="0"/>
          </a:p>
        </p:txBody>
      </p:sp>
      <p:sp>
        <p:nvSpPr>
          <p:cNvPr id="12" name="テキスト ボックス 11"/>
          <p:cNvSpPr txBox="1"/>
          <p:nvPr/>
        </p:nvSpPr>
        <p:spPr>
          <a:xfrm>
            <a:off x="54383" y="7577401"/>
            <a:ext cx="3986685" cy="307777"/>
          </a:xfrm>
          <a:prstGeom prst="rect">
            <a:avLst/>
          </a:prstGeom>
          <a:solidFill>
            <a:schemeClr val="accent1">
              <a:lumMod val="50000"/>
            </a:schemeClr>
          </a:solidFill>
        </p:spPr>
        <p:txBody>
          <a:bodyPr wrap="square" rtlCol="0">
            <a:spAutoFit/>
          </a:bodyPr>
          <a:lstStyle/>
          <a:p>
            <a:pPr algn="ctr"/>
            <a:r>
              <a:rPr lang="ja-JP" altLang="en-US" sz="1400" b="1" dirty="0" smtClean="0">
                <a:solidFill>
                  <a:schemeClr val="bg1"/>
                </a:solidFill>
              </a:rPr>
              <a:t>ザ・ビジネスモールの登録を希望しません</a:t>
            </a:r>
            <a:endParaRPr kumimoji="1" lang="ja-JP" altLang="en-US" sz="1400" b="1" dirty="0">
              <a:solidFill>
                <a:schemeClr val="bg1"/>
              </a:solidFill>
            </a:endParaRPr>
          </a:p>
        </p:txBody>
      </p:sp>
      <p:sp>
        <p:nvSpPr>
          <p:cNvPr id="13" name="テキスト ボックス 12"/>
          <p:cNvSpPr txBox="1"/>
          <p:nvPr/>
        </p:nvSpPr>
        <p:spPr>
          <a:xfrm>
            <a:off x="4063020" y="7546219"/>
            <a:ext cx="2649956" cy="369332"/>
          </a:xfrm>
          <a:prstGeom prst="rect">
            <a:avLst/>
          </a:prstGeom>
          <a:noFill/>
        </p:spPr>
        <p:txBody>
          <a:bodyPr wrap="none" rtlCol="0">
            <a:spAutoFit/>
          </a:bodyPr>
          <a:lstStyle/>
          <a:p>
            <a:r>
              <a:rPr kumimoji="1" lang="en-US" altLang="ja-JP" dirty="0" smtClean="0"/>
              <a:t>FAX</a:t>
            </a:r>
            <a:r>
              <a:rPr kumimoji="1" lang="ja-JP" altLang="en-US" dirty="0" smtClean="0"/>
              <a:t>送信先：</a:t>
            </a:r>
            <a:r>
              <a:rPr kumimoji="1" lang="en-US" altLang="ja-JP" dirty="0" smtClean="0"/>
              <a:t>00-0000-0000</a:t>
            </a:r>
            <a:endParaRPr kumimoji="1" lang="ja-JP" altLang="en-US" dirty="0"/>
          </a:p>
        </p:txBody>
      </p:sp>
      <p:sp>
        <p:nvSpPr>
          <p:cNvPr id="14" name="テキスト ボックス 13"/>
          <p:cNvSpPr txBox="1"/>
          <p:nvPr/>
        </p:nvSpPr>
        <p:spPr>
          <a:xfrm>
            <a:off x="426128" y="8904022"/>
            <a:ext cx="5997155" cy="253916"/>
          </a:xfrm>
          <a:prstGeom prst="rect">
            <a:avLst/>
          </a:prstGeom>
          <a:noFill/>
        </p:spPr>
        <p:txBody>
          <a:bodyPr wrap="none" rtlCol="0">
            <a:spAutoFit/>
          </a:bodyPr>
          <a:lstStyle/>
          <a:p>
            <a:r>
              <a:rPr lang="ja-JP" altLang="en-US" sz="1050" dirty="0" smtClean="0"/>
              <a:t>問合せ先：○○商工会議所　○○課　　電話：</a:t>
            </a:r>
            <a:r>
              <a:rPr lang="en-US" altLang="ja-JP" sz="1050" dirty="0" smtClean="0"/>
              <a:t>00-0000-0000</a:t>
            </a:r>
            <a:r>
              <a:rPr lang="ja-JP" altLang="en-US" sz="1050" dirty="0" smtClean="0"/>
              <a:t>　</a:t>
            </a:r>
            <a:r>
              <a:rPr lang="en-US" altLang="ja-JP" sz="1050" dirty="0" smtClean="0"/>
              <a:t>FAX</a:t>
            </a:r>
            <a:r>
              <a:rPr lang="ja-JP" altLang="en-US" sz="1050" dirty="0" smtClean="0"/>
              <a:t>：</a:t>
            </a:r>
            <a:r>
              <a:rPr lang="en-US" altLang="ja-JP" sz="1050" dirty="0" smtClean="0"/>
              <a:t>00-0000-0000</a:t>
            </a:r>
            <a:r>
              <a:rPr lang="ja-JP" altLang="en-US" sz="1050" dirty="0" smtClean="0"/>
              <a:t>　メール：</a:t>
            </a:r>
            <a:r>
              <a:rPr lang="en-US" altLang="ja-JP" sz="1050" dirty="0" smtClean="0"/>
              <a:t>xxx@xxxx.xxx.xx</a:t>
            </a:r>
            <a:endParaRPr kumimoji="1" lang="ja-JP" altLang="en-US" sz="1050" dirty="0"/>
          </a:p>
        </p:txBody>
      </p:sp>
      <p:sp>
        <p:nvSpPr>
          <p:cNvPr id="37" name="テキスト ボックス 36"/>
          <p:cNvSpPr txBox="1"/>
          <p:nvPr/>
        </p:nvSpPr>
        <p:spPr>
          <a:xfrm>
            <a:off x="54383" y="3447067"/>
            <a:ext cx="4707239" cy="2908489"/>
          </a:xfrm>
          <a:prstGeom prst="rect">
            <a:avLst/>
          </a:prstGeom>
          <a:noFill/>
        </p:spPr>
        <p:txBody>
          <a:bodyPr wrap="square" lIns="72000" rIns="0" rtlCol="0">
            <a:spAutoFit/>
          </a:bodyPr>
          <a:lstStyle/>
          <a:p>
            <a:r>
              <a:rPr lang="ja-JP" altLang="en-US" b="1" u="sng" dirty="0" smtClean="0">
                <a:solidFill>
                  <a:srgbClr val="0070C0"/>
                </a:solidFill>
                <a:latin typeface="メイリオ" panose="020B0604030504040204" pitchFamily="50" charset="-128"/>
                <a:ea typeface="メイリオ" panose="020B0604030504040204" pitchFamily="50" charset="-128"/>
              </a:rPr>
              <a:t>掲載する企業情報について</a:t>
            </a:r>
            <a:endParaRPr lang="en-US" altLang="ja-JP" sz="1100" u="sng" dirty="0" smtClean="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ウェブ名鑑として、企業情報（企業名・住所・電話番号・</a:t>
            </a:r>
            <a:r>
              <a:rPr lang="en-US" altLang="ja-JP" sz="1100" dirty="0" smtClean="0">
                <a:latin typeface="メイリオ" panose="020B0604030504040204" pitchFamily="50" charset="-128"/>
                <a:ea typeface="メイリオ" panose="020B0604030504040204" pitchFamily="50" charset="-128"/>
              </a:rPr>
              <a:t>FAX</a:t>
            </a:r>
            <a:r>
              <a:rPr lang="ja-JP" altLang="en-US" sz="1100" dirty="0" smtClean="0">
                <a:latin typeface="メイリオ" panose="020B0604030504040204" pitchFamily="50" charset="-128"/>
                <a:ea typeface="メイリオ" panose="020B0604030504040204" pitchFamily="50" charset="-128"/>
              </a:rPr>
              <a:t>番号・資本金・従業員・営業内容・業種）を掲載します。</a:t>
            </a:r>
            <a:endParaRPr lang="en-US" altLang="ja-JP" sz="1100" dirty="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ユーザー登録（無料）をすると、業務内容だけでなく、自社の</a:t>
            </a:r>
            <a:r>
              <a:rPr lang="en-US" altLang="ja-JP" sz="1100" dirty="0" smtClean="0">
                <a:latin typeface="メイリオ" panose="020B0604030504040204" pitchFamily="50" charset="-128"/>
                <a:ea typeface="メイリオ" panose="020B0604030504040204" pitchFamily="50" charset="-128"/>
              </a:rPr>
              <a:t>PR</a:t>
            </a:r>
            <a:r>
              <a:rPr lang="ja-JP" altLang="en-US" sz="1100" dirty="0" smtClean="0">
                <a:latin typeface="メイリオ" panose="020B0604030504040204" pitchFamily="50" charset="-128"/>
                <a:ea typeface="メイリオ" panose="020B0604030504040204" pitchFamily="50" charset="-128"/>
              </a:rPr>
              <a:t>を自由に記述でき、会社の地図や問合せフォームも自動で作成されます。</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また不要な売り込みを避けるために電話や</a:t>
            </a:r>
            <a:r>
              <a:rPr lang="en-US" altLang="ja-JP" sz="1100" dirty="0" smtClean="0">
                <a:latin typeface="メイリオ" panose="020B0604030504040204" pitchFamily="50" charset="-128"/>
                <a:ea typeface="メイリオ" panose="020B0604030504040204" pitchFamily="50" charset="-128"/>
              </a:rPr>
              <a:t>FAX</a:t>
            </a:r>
            <a:r>
              <a:rPr lang="ja-JP" altLang="en-US" sz="1100" dirty="0" err="1" smtClean="0">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住所などは公開範囲を設定することができます。</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商工</a:t>
            </a:r>
            <a:r>
              <a:rPr lang="ja-JP" altLang="en-US" sz="1100" dirty="0" smtClean="0">
                <a:latin typeface="メイリオ" panose="020B0604030504040204" pitchFamily="50" charset="-128"/>
                <a:ea typeface="メイリオ" panose="020B0604030504040204" pitchFamily="50" charset="-128"/>
              </a:rPr>
              <a:t>会議所が運営しているサイトということもあり</a:t>
            </a:r>
            <a:r>
              <a:rPr lang="ja-JP" altLang="en-US" sz="1100" dirty="0">
                <a:latin typeface="メイリオ" panose="020B0604030504040204" pitchFamily="50" charset="-128"/>
                <a:ea typeface="メイリオ" panose="020B0604030504040204" pitchFamily="50" charset="-128"/>
              </a:rPr>
              <a:t>会社の</a:t>
            </a:r>
            <a:r>
              <a:rPr lang="en-US" altLang="ja-JP" sz="1100" dirty="0">
                <a:latin typeface="メイリオ" panose="020B0604030504040204" pitchFamily="50" charset="-128"/>
                <a:ea typeface="メイリオ" panose="020B0604030504040204" pitchFamily="50" charset="-128"/>
              </a:rPr>
              <a:t>HP</a:t>
            </a:r>
            <a:r>
              <a:rPr lang="ja-JP" altLang="en-US" sz="1100" dirty="0">
                <a:latin typeface="メイリオ" panose="020B0604030504040204" pitchFamily="50" charset="-128"/>
                <a:ea typeface="メイリオ" panose="020B0604030504040204" pitchFamily="50" charset="-128"/>
              </a:rPr>
              <a:t>にリンクを張ることで</a:t>
            </a:r>
            <a:r>
              <a:rPr lang="en-US" altLang="ja-JP" sz="1100" dirty="0">
                <a:latin typeface="メイリオ" panose="020B0604030504040204" pitchFamily="50" charset="-128"/>
                <a:ea typeface="メイリオ" panose="020B0604030504040204" pitchFamily="50" charset="-128"/>
              </a:rPr>
              <a:t>SEO</a:t>
            </a:r>
            <a:r>
              <a:rPr lang="ja-JP" altLang="en-US" sz="1100" dirty="0">
                <a:latin typeface="メイリオ" panose="020B0604030504040204" pitchFamily="50" charset="-128"/>
                <a:ea typeface="メイリオ" panose="020B0604030504040204" pitchFamily="50" charset="-128"/>
              </a:rPr>
              <a:t>対策の１つとしても利用でき、目的に応じた付加情報を追加できるので、</a:t>
            </a:r>
            <a:r>
              <a:rPr lang="en-US" altLang="ja-JP" sz="1100" dirty="0">
                <a:latin typeface="メイリオ" panose="020B0604030504040204" pitchFamily="50" charset="-128"/>
                <a:ea typeface="メイリオ" panose="020B0604030504040204" pitchFamily="50" charset="-128"/>
              </a:rPr>
              <a:t>PR</a:t>
            </a:r>
            <a:r>
              <a:rPr lang="ja-JP" altLang="en-US" sz="1100" dirty="0">
                <a:latin typeface="メイリオ" panose="020B0604030504040204" pitchFamily="50" charset="-128"/>
                <a:ea typeface="メイリオ" panose="020B0604030504040204" pitchFamily="50" charset="-128"/>
              </a:rPr>
              <a:t>情報満載の会社</a:t>
            </a:r>
            <a:r>
              <a:rPr lang="en-US" altLang="ja-JP" sz="1100" dirty="0">
                <a:latin typeface="メイリオ" panose="020B0604030504040204" pitchFamily="50" charset="-128"/>
                <a:ea typeface="メイリオ" panose="020B0604030504040204" pitchFamily="50" charset="-128"/>
              </a:rPr>
              <a:t>PR</a:t>
            </a:r>
            <a:r>
              <a:rPr lang="ja-JP" altLang="en-US" sz="1100" dirty="0">
                <a:latin typeface="メイリオ" panose="020B0604030504040204" pitchFamily="50" charset="-128"/>
                <a:ea typeface="メイリオ" panose="020B0604030504040204" pitchFamily="50" charset="-128"/>
              </a:rPr>
              <a:t>ページが作成されます。</a:t>
            </a:r>
            <a:endParaRPr lang="en-US" altLang="ja-JP" sz="1100" dirty="0">
              <a:latin typeface="メイリオ" panose="020B0604030504040204" pitchFamily="50" charset="-128"/>
              <a:ea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ザ</a:t>
            </a:r>
            <a:r>
              <a:rPr lang="ja-JP" altLang="en-US" sz="1100" dirty="0">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ビジネスモールに</a:t>
            </a:r>
            <a:r>
              <a:rPr lang="en-US" altLang="ja-JP" sz="1100" dirty="0" smtClean="0">
                <a:latin typeface="メイリオ" panose="020B0604030504040204" pitchFamily="50" charset="-128"/>
                <a:ea typeface="メイリオ" panose="020B0604030504040204" pitchFamily="50" charset="-128"/>
              </a:rPr>
              <a:t>PR</a:t>
            </a:r>
            <a:r>
              <a:rPr lang="ja-JP" altLang="en-US" sz="1100" dirty="0" smtClean="0">
                <a:latin typeface="メイリオ" panose="020B0604030504040204" pitchFamily="50" charset="-128"/>
                <a:ea typeface="メイリオ" panose="020B0604030504040204" pitchFamily="50" charset="-128"/>
              </a:rPr>
              <a:t>を掲載できるのは、商工会議所または商工会の会員企業だけなので、ザ・ビジネスモールに掲載されていること自体を信用力アップにされている方もいらっしゃいます。</a:t>
            </a:r>
            <a:endParaRPr lang="en-US" altLang="ja-JP" sz="1100" dirty="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さらに、企業</a:t>
            </a:r>
            <a:r>
              <a:rPr lang="en-US" altLang="ja-JP" sz="1100" dirty="0" smtClean="0">
                <a:latin typeface="メイリオ" panose="020B0604030504040204" pitchFamily="50" charset="-128"/>
                <a:ea typeface="メイリオ" panose="020B0604030504040204" pitchFamily="50" charset="-128"/>
              </a:rPr>
              <a:t>PR</a:t>
            </a:r>
            <a:r>
              <a:rPr lang="ja-JP" altLang="en-US" sz="1100" dirty="0" smtClean="0">
                <a:latin typeface="メイリオ" panose="020B0604030504040204" pitchFamily="50" charset="-128"/>
                <a:ea typeface="メイリオ" panose="020B0604030504040204" pitchFamily="50" charset="-128"/>
              </a:rPr>
              <a:t>文はｉタウンページに連携して掲載されるため、</a:t>
            </a:r>
            <a:r>
              <a:rPr lang="en-US" altLang="ja-JP" sz="1100" dirty="0" err="1" smtClean="0">
                <a:latin typeface="メイリオ" panose="020B0604030504040204" pitchFamily="50" charset="-128"/>
                <a:ea typeface="メイリオ" panose="020B0604030504040204" pitchFamily="50" charset="-128"/>
              </a:rPr>
              <a:t>i</a:t>
            </a:r>
            <a:r>
              <a:rPr lang="ja-JP" altLang="en-US" sz="1100" dirty="0" smtClean="0">
                <a:latin typeface="メイリオ" panose="020B0604030504040204" pitchFamily="50" charset="-128"/>
                <a:ea typeface="メイリオ" panose="020B0604030504040204" pitchFamily="50" charset="-128"/>
              </a:rPr>
              <a:t>タウンページでの</a:t>
            </a:r>
            <a:r>
              <a:rPr lang="en-US" altLang="ja-JP" sz="1100" dirty="0" smtClean="0">
                <a:latin typeface="メイリオ" panose="020B0604030504040204" pitchFamily="50" charset="-128"/>
                <a:ea typeface="メイリオ" panose="020B0604030504040204" pitchFamily="50" charset="-128"/>
              </a:rPr>
              <a:t>PR</a:t>
            </a:r>
            <a:r>
              <a:rPr lang="ja-JP" altLang="en-US" sz="1100" dirty="0" smtClean="0">
                <a:latin typeface="メイリオ" panose="020B0604030504040204" pitchFamily="50" charset="-128"/>
                <a:ea typeface="メイリオ" panose="020B0604030504040204" pitchFamily="50" charset="-128"/>
              </a:rPr>
              <a:t>も同時にできます。</a:t>
            </a:r>
            <a:endParaRPr lang="en-US" altLang="ja-JP" sz="1100" dirty="0" smtClean="0">
              <a:latin typeface="メイリオ" panose="020B0604030504040204" pitchFamily="50" charset="-128"/>
              <a:ea typeface="メイリオ" panose="020B0604030504040204" pitchFamily="50" charset="-128"/>
            </a:endParaRPr>
          </a:p>
        </p:txBody>
      </p:sp>
      <p:pic>
        <p:nvPicPr>
          <p:cNvPr id="40" name="図 39"/>
          <p:cNvPicPr>
            <a:picLocks noChangeAspect="1"/>
          </p:cNvPicPr>
          <p:nvPr/>
        </p:nvPicPr>
        <p:blipFill>
          <a:blip r:embed="rId2"/>
          <a:stretch>
            <a:fillRect/>
          </a:stretch>
        </p:blipFill>
        <p:spPr>
          <a:xfrm>
            <a:off x="4855948" y="3815391"/>
            <a:ext cx="1904584" cy="2022176"/>
          </a:xfrm>
          <a:prstGeom prst="rect">
            <a:avLst/>
          </a:prstGeom>
          <a:ln>
            <a:solidFill>
              <a:schemeClr val="bg1">
                <a:lumMod val="75000"/>
              </a:schemeClr>
            </a:solidFill>
          </a:ln>
        </p:spPr>
      </p:pic>
      <p:sp>
        <p:nvSpPr>
          <p:cNvPr id="45" name="テキスト ボックス 44"/>
          <p:cNvSpPr txBox="1"/>
          <p:nvPr/>
        </p:nvSpPr>
        <p:spPr>
          <a:xfrm>
            <a:off x="54383" y="1295636"/>
            <a:ext cx="6749234" cy="1061829"/>
          </a:xfrm>
          <a:prstGeom prst="rect">
            <a:avLst/>
          </a:prstGeom>
          <a:noFill/>
        </p:spPr>
        <p:txBody>
          <a:bodyPr wrap="square" lIns="72000" rIns="36000" rtlCol="0">
            <a:spAutoFit/>
          </a:bodyPr>
          <a:lstStyle/>
          <a:p>
            <a:r>
              <a:rPr lang="ja-JP" altLang="en-US" b="1" u="sng" dirty="0" smtClean="0">
                <a:solidFill>
                  <a:srgbClr val="0070C0"/>
                </a:solidFill>
                <a:latin typeface="メイリオ" panose="020B0604030504040204" pitchFamily="50" charset="-128"/>
                <a:ea typeface="メイリオ" panose="020B0604030504040204" pitchFamily="50" charset="-128"/>
              </a:rPr>
              <a:t>ザ・ビジネスモールとは</a:t>
            </a:r>
            <a:endParaRPr lang="en-US" altLang="ja-JP" b="1" u="sng" dirty="0" smtClean="0">
              <a:solidFill>
                <a:srgbClr val="0070C0"/>
              </a:solidFill>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ザ・</a:t>
            </a:r>
            <a:r>
              <a:rPr lang="ja-JP" altLang="en-US" sz="1100" dirty="0" smtClean="0">
                <a:latin typeface="メイリオ" panose="020B0604030504040204" pitchFamily="50" charset="-128"/>
                <a:ea typeface="メイリオ" panose="020B0604030504040204" pitchFamily="50" charset="-128"/>
              </a:rPr>
              <a:t>ビジネスモール」は全国の商工会議所・商工会が共同で運営している商取引支援サイトです。会員事業所約</a:t>
            </a:r>
            <a:r>
              <a:rPr lang="en-US" altLang="ja-JP" sz="1200" b="1" dirty="0" smtClean="0">
                <a:solidFill>
                  <a:srgbClr val="FF0000"/>
                </a:solidFill>
                <a:latin typeface="メイリオ" panose="020B0604030504040204" pitchFamily="50" charset="-128"/>
                <a:ea typeface="メイリオ" panose="020B0604030504040204" pitchFamily="50" charset="-128"/>
              </a:rPr>
              <a:t>27</a:t>
            </a:r>
            <a:r>
              <a:rPr lang="ja-JP" altLang="en-US" sz="1200" b="1" dirty="0" smtClean="0">
                <a:solidFill>
                  <a:srgbClr val="FF0000"/>
                </a:solidFill>
                <a:latin typeface="メイリオ" panose="020B0604030504040204" pitchFamily="50" charset="-128"/>
                <a:ea typeface="メイリオ" panose="020B0604030504040204" pitchFamily="50" charset="-128"/>
              </a:rPr>
              <a:t>万社</a:t>
            </a:r>
            <a:r>
              <a:rPr lang="ja-JP" altLang="en-US" sz="1100" dirty="0" smtClean="0">
                <a:latin typeface="メイリオ" panose="020B0604030504040204" pitchFamily="50" charset="-128"/>
                <a:ea typeface="メイリオ" panose="020B0604030504040204" pitchFamily="50" charset="-128"/>
              </a:rPr>
              <a:t>が登録しており</a:t>
            </a:r>
            <a:r>
              <a:rPr lang="ja-JP" altLang="en-US" sz="1200" b="1" dirty="0" smtClean="0">
                <a:solidFill>
                  <a:srgbClr val="FF0000"/>
                </a:solidFill>
                <a:latin typeface="メイリオ" panose="020B0604030504040204" pitchFamily="50" charset="-128"/>
                <a:ea typeface="メイリオ" panose="020B0604030504040204" pitchFamily="50" charset="-128"/>
              </a:rPr>
              <a:t>無料</a:t>
            </a:r>
            <a:r>
              <a:rPr lang="ja-JP" altLang="en-US" sz="1100" dirty="0" smtClean="0">
                <a:latin typeface="メイリオ" panose="020B0604030504040204" pitchFamily="50" charset="-128"/>
                <a:ea typeface="メイリオ" panose="020B0604030504040204" pitchFamily="50" charset="-128"/>
              </a:rPr>
              <a:t>で</a:t>
            </a:r>
            <a:r>
              <a:rPr lang="ja-JP" altLang="en-US" sz="1200" b="1" dirty="0" smtClean="0">
                <a:solidFill>
                  <a:srgbClr val="FF0000"/>
                </a:solidFill>
                <a:latin typeface="メイリオ" panose="020B0604030504040204" pitchFamily="50" charset="-128"/>
                <a:ea typeface="メイリオ" panose="020B0604030504040204" pitchFamily="50" charset="-128"/>
              </a:rPr>
              <a:t>自社</a:t>
            </a:r>
            <a:r>
              <a:rPr lang="en-US" altLang="ja-JP" sz="1200" b="1" dirty="0" smtClean="0">
                <a:solidFill>
                  <a:srgbClr val="FF0000"/>
                </a:solidFill>
                <a:latin typeface="メイリオ" panose="020B0604030504040204" pitchFamily="50" charset="-128"/>
                <a:ea typeface="メイリオ" panose="020B0604030504040204" pitchFamily="50" charset="-128"/>
              </a:rPr>
              <a:t>PR</a:t>
            </a:r>
            <a:r>
              <a:rPr lang="ja-JP" altLang="en-US" sz="1100" dirty="0" smtClean="0">
                <a:latin typeface="メイリオ" panose="020B0604030504040204" pitchFamily="50" charset="-128"/>
                <a:ea typeface="メイリオ" panose="020B0604030504040204" pitchFamily="50" charset="-128"/>
              </a:rPr>
              <a:t>や</a:t>
            </a:r>
            <a:r>
              <a:rPr lang="ja-JP" altLang="en-US" sz="1200" b="1" dirty="0" smtClean="0">
                <a:solidFill>
                  <a:srgbClr val="FF0000"/>
                </a:solidFill>
                <a:latin typeface="メイリオ" panose="020B0604030504040204" pitchFamily="50" charset="-128"/>
                <a:ea typeface="メイリオ" panose="020B0604030504040204" pitchFamily="50" charset="-128"/>
              </a:rPr>
              <a:t>マッチング</a:t>
            </a:r>
            <a:r>
              <a:rPr lang="ja-JP" altLang="en-US" sz="1100" dirty="0" smtClean="0">
                <a:latin typeface="メイリオ" panose="020B0604030504040204" pitchFamily="50" charset="-128"/>
                <a:ea typeface="メイリオ" panose="020B0604030504040204" pitchFamily="50" charset="-128"/>
              </a:rPr>
              <a:t>を利用する事ができます。</a:t>
            </a:r>
            <a:endParaRPr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当所では会員事業所の皆さまへの販路拡大支援の一環として「ザ・ビジネスモール」の周知・</a:t>
            </a:r>
            <a:r>
              <a:rPr kumimoji="1" lang="en-US" altLang="ja-JP" sz="1100" dirty="0" smtClean="0">
                <a:latin typeface="メイリオ" panose="020B0604030504040204" pitchFamily="50" charset="-128"/>
                <a:ea typeface="メイリオ" panose="020B0604030504040204" pitchFamily="50" charset="-128"/>
              </a:rPr>
              <a:t>PR</a:t>
            </a:r>
            <a:r>
              <a:rPr kumimoji="1" lang="ja-JP" altLang="en-US" sz="1100" dirty="0" smtClean="0">
                <a:latin typeface="メイリオ" panose="020B0604030504040204" pitchFamily="50" charset="-128"/>
                <a:ea typeface="メイリオ" panose="020B0604030504040204" pitchFamily="50" charset="-128"/>
              </a:rPr>
              <a:t>を展開してまいります。</a:t>
            </a:r>
            <a:endParaRPr kumimoji="1" lang="ja-JP" altLang="en-US" sz="1100" dirty="0">
              <a:latin typeface="メイリオ" panose="020B0604030504040204" pitchFamily="50" charset="-128"/>
              <a:ea typeface="メイリオ" panose="020B0604030504040204" pitchFamily="50" charset="-128"/>
            </a:endParaRPr>
          </a:p>
        </p:txBody>
      </p:sp>
      <p:sp>
        <p:nvSpPr>
          <p:cNvPr id="53" name="テキスト ボックス 52"/>
          <p:cNvSpPr txBox="1"/>
          <p:nvPr/>
        </p:nvSpPr>
        <p:spPr>
          <a:xfrm>
            <a:off x="1157742" y="2800144"/>
            <a:ext cx="2714265" cy="369332"/>
          </a:xfrm>
          <a:prstGeom prst="rect">
            <a:avLst/>
          </a:prstGeom>
          <a:noFill/>
        </p:spPr>
        <p:txBody>
          <a:bodyPr wrap="square" rtlCol="0">
            <a:spAutoFit/>
          </a:bodyPr>
          <a:lstStyle/>
          <a:p>
            <a:pPr algn="ctr"/>
            <a:r>
              <a:rPr lang="en-US" altLang="ja-JP" dirty="0" smtClean="0">
                <a:solidFill>
                  <a:schemeClr val="accent1"/>
                </a:solidFill>
                <a:latin typeface="Arial Unicode MS" panose="020B0604020202020204" pitchFamily="50" charset="-128"/>
                <a:ea typeface="Arial Unicode MS" panose="020B0604020202020204" pitchFamily="50" charset="-128"/>
                <a:cs typeface="Arial Unicode MS" panose="020B0604020202020204" pitchFamily="50" charset="-128"/>
              </a:rPr>
              <a:t>https://www.b-mall.ne.jp/</a:t>
            </a:r>
            <a:r>
              <a:rPr kumimoji="1" lang="ja-JP" altLang="en-US" dirty="0" smtClean="0">
                <a:solidFill>
                  <a:schemeClr val="accent1"/>
                </a:solidFill>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ja-JP" altLang="en-US" dirty="0">
              <a:solidFill>
                <a:schemeClr val="accent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pic>
        <p:nvPicPr>
          <p:cNvPr id="55" name="図 5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421" y="2264854"/>
            <a:ext cx="1006617" cy="1006617"/>
          </a:xfrm>
          <a:prstGeom prst="rect">
            <a:avLst/>
          </a:prstGeom>
        </p:spPr>
      </p:pic>
      <p:grpSp>
        <p:nvGrpSpPr>
          <p:cNvPr id="56" name="グループ化 55"/>
          <p:cNvGrpSpPr/>
          <p:nvPr/>
        </p:nvGrpSpPr>
        <p:grpSpPr>
          <a:xfrm>
            <a:off x="1333459" y="2428262"/>
            <a:ext cx="2412268" cy="310699"/>
            <a:chOff x="131500" y="4181512"/>
            <a:chExt cx="2412268" cy="310699"/>
          </a:xfrm>
        </p:grpSpPr>
        <p:pic>
          <p:nvPicPr>
            <p:cNvPr id="57" name="図 56"/>
            <p:cNvPicPr>
              <a:picLocks noChangeAspect="1"/>
            </p:cNvPicPr>
            <p:nvPr/>
          </p:nvPicPr>
          <p:blipFill>
            <a:blip r:embed="rId4"/>
            <a:stretch>
              <a:fillRect/>
            </a:stretch>
          </p:blipFill>
          <p:spPr>
            <a:xfrm>
              <a:off x="131500" y="4181512"/>
              <a:ext cx="2252044" cy="294340"/>
            </a:xfrm>
            <a:prstGeom prst="rect">
              <a:avLst/>
            </a:prstGeom>
          </p:spPr>
        </p:pic>
        <p:sp>
          <p:nvSpPr>
            <p:cNvPr id="58" name="テキスト ボックス 57"/>
            <p:cNvSpPr txBox="1"/>
            <p:nvPr/>
          </p:nvSpPr>
          <p:spPr>
            <a:xfrm>
              <a:off x="479460" y="4215212"/>
              <a:ext cx="2064308" cy="276999"/>
            </a:xfrm>
            <a:prstGeom prst="rect">
              <a:avLst/>
            </a:prstGeom>
            <a:noFill/>
          </p:spPr>
          <p:txBody>
            <a:bodyPr wrap="square" rtlCol="0">
              <a:spAutoFit/>
            </a:bodyPr>
            <a:lstStyle/>
            <a:p>
              <a:r>
                <a:rPr kumimoji="1"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Arial Unicode MS" panose="020B0604020202020204" pitchFamily="50" charset="-128"/>
                </a:rPr>
                <a:t>ザ・ビジネスモール</a:t>
              </a:r>
              <a:endParaRPr kumimoji="1" lang="ja-JP" altLang="en-US" sz="1200" dirty="0">
                <a:solidFill>
                  <a:schemeClr val="accent1">
                    <a:lumMod val="50000"/>
                  </a:schemeClr>
                </a:solidFill>
                <a:latin typeface="メイリオ" panose="020B0604030504040204" pitchFamily="50" charset="-128"/>
                <a:ea typeface="メイリオ" panose="020B0604030504040204" pitchFamily="50" charset="-128"/>
                <a:cs typeface="Arial Unicode MS" panose="020B0604020202020204" pitchFamily="50" charset="-128"/>
              </a:endParaRPr>
            </a:p>
          </p:txBody>
        </p:sp>
      </p:grpSp>
      <p:pic>
        <p:nvPicPr>
          <p:cNvPr id="60" name="図 5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62444" y="4763467"/>
            <a:ext cx="1971649" cy="1478737"/>
          </a:xfrm>
          <a:prstGeom prst="rect">
            <a:avLst/>
          </a:prstGeom>
        </p:spPr>
      </p:pic>
      <p:pic>
        <p:nvPicPr>
          <p:cNvPr id="61" name="図 60"/>
          <p:cNvPicPr>
            <a:picLocks noChangeAspect="1"/>
          </p:cNvPicPr>
          <p:nvPr/>
        </p:nvPicPr>
        <p:blipFill>
          <a:blip r:embed="rId6"/>
          <a:stretch>
            <a:fillRect/>
          </a:stretch>
        </p:blipFill>
        <p:spPr>
          <a:xfrm>
            <a:off x="4043116" y="2161837"/>
            <a:ext cx="2402251" cy="1214194"/>
          </a:xfrm>
          <a:prstGeom prst="rect">
            <a:avLst/>
          </a:prstGeom>
        </p:spPr>
      </p:pic>
      <p:sp>
        <p:nvSpPr>
          <p:cNvPr id="62" name="正方形/長方形 61"/>
          <p:cNvSpPr/>
          <p:nvPr/>
        </p:nvSpPr>
        <p:spPr>
          <a:xfrm>
            <a:off x="163421" y="6355556"/>
            <a:ext cx="6549555" cy="5223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000" dirty="0" smtClean="0">
                <a:solidFill>
                  <a:schemeClr val="tx1"/>
                </a:solidFill>
              </a:rPr>
              <a:t>～　不要な売込み等を心配される方　～</a:t>
            </a:r>
            <a:endParaRPr kumimoji="1" lang="en-US" altLang="ja-JP" sz="1000" dirty="0" smtClean="0">
              <a:solidFill>
                <a:schemeClr val="tx1"/>
              </a:solidFill>
            </a:endParaRPr>
          </a:p>
          <a:p>
            <a:r>
              <a:rPr lang="ja-JP" altLang="en-US" sz="1000" dirty="0" smtClean="0">
                <a:solidFill>
                  <a:schemeClr val="tx1"/>
                </a:solidFill>
              </a:rPr>
              <a:t>「ザ・ビジネスモール」では事業所データをコピー＆ペースト、またはプログラムでデータ収集しにくい仕組みを採用しております。なお、ご住所や電話番号、</a:t>
            </a:r>
            <a:r>
              <a:rPr lang="en-US" altLang="ja-JP" sz="1000" dirty="0" smtClean="0">
                <a:solidFill>
                  <a:schemeClr val="tx1"/>
                </a:solidFill>
              </a:rPr>
              <a:t>FAX</a:t>
            </a:r>
            <a:r>
              <a:rPr lang="ja-JP" altLang="en-US" sz="1000" dirty="0" smtClean="0">
                <a:solidFill>
                  <a:schemeClr val="tx1"/>
                </a:solidFill>
              </a:rPr>
              <a:t>番号は公開範囲を自身で設定いただく事ができるので安心です。</a:t>
            </a:r>
            <a:endParaRPr kumimoji="1" lang="ja-JP" altLang="en-US" sz="1000" dirty="0">
              <a:solidFill>
                <a:schemeClr val="tx1"/>
              </a:solidFill>
            </a:endParaRPr>
          </a:p>
        </p:txBody>
      </p:sp>
    </p:spTree>
    <p:extLst>
      <p:ext uri="{BB962C8B-B14F-4D97-AF65-F5344CB8AC3E}">
        <p14:creationId xmlns:p14="http://schemas.microsoft.com/office/powerpoint/2010/main" val="10106444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390</Words>
  <Application>Microsoft Office PowerPoint</Application>
  <PresentationFormat>画面に合わせる (4:3)</PresentationFormat>
  <Paragraphs>28</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Arial Unicode MS</vt:lpstr>
      <vt:lpstr>ＭＳ Ｐゴシック</vt:lpstr>
      <vt:lpstr>メイリオ</vt:lpstr>
      <vt:lpstr>Arial</vt:lpstr>
      <vt:lpstr>Calibri</vt:lpstr>
      <vt:lpstr>Calibri Light</vt:lpstr>
      <vt:lpstr>Office テーマ</vt:lpstr>
      <vt:lpstr>PowerPoint プレゼンテーション</vt:lpstr>
    </vt:vector>
  </TitlesOfParts>
  <Company>大阪商工会議所</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島田　麻由</dc:creator>
  <cp:lastModifiedBy>島田　麻由</cp:lastModifiedBy>
  <cp:revision>9</cp:revision>
  <cp:lastPrinted>2020-12-21T06:38:46Z</cp:lastPrinted>
  <dcterms:created xsi:type="dcterms:W3CDTF">2020-12-21T02:51:38Z</dcterms:created>
  <dcterms:modified xsi:type="dcterms:W3CDTF">2020-12-21T06:40:19Z</dcterms:modified>
</cp:coreProperties>
</file>