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7" r:id="rId3"/>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36"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87" d="100"/>
          <a:sy n="87" d="100"/>
        </p:scale>
        <p:origin x="2904" y="72"/>
      </p:cViewPr>
      <p:guideLst>
        <p:guide orient="horz" pos="2336"/>
        <p:guide pos="216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12B3E83-A50D-4ED8-90D5-3BBB35B94F35}" type="datetimeFigureOut">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01F77-6742-40F1-ADC8-B67DA96FF0E5}" type="slidenum">
              <a:rPr kumimoji="1" lang="ja-JP" altLang="en-US" smtClean="0"/>
              <a:t>‹#›</a:t>
            </a:fld>
            <a:endParaRPr kumimoji="1" lang="ja-JP" altLang="en-US"/>
          </a:p>
        </p:txBody>
      </p:sp>
    </p:spTree>
    <p:extLst>
      <p:ext uri="{BB962C8B-B14F-4D97-AF65-F5344CB8AC3E}">
        <p14:creationId xmlns:p14="http://schemas.microsoft.com/office/powerpoint/2010/main" val="923421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12B3E83-A50D-4ED8-90D5-3BBB35B94F35}" type="datetimeFigureOut">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01F77-6742-40F1-ADC8-B67DA96FF0E5}" type="slidenum">
              <a:rPr kumimoji="1" lang="ja-JP" altLang="en-US" smtClean="0"/>
              <a:t>‹#›</a:t>
            </a:fld>
            <a:endParaRPr kumimoji="1" lang="ja-JP" altLang="en-US"/>
          </a:p>
        </p:txBody>
      </p:sp>
    </p:spTree>
    <p:extLst>
      <p:ext uri="{BB962C8B-B14F-4D97-AF65-F5344CB8AC3E}">
        <p14:creationId xmlns:p14="http://schemas.microsoft.com/office/powerpoint/2010/main" val="79009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12B3E83-A50D-4ED8-90D5-3BBB35B94F35}" type="datetimeFigureOut">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01F77-6742-40F1-ADC8-B67DA96FF0E5}" type="slidenum">
              <a:rPr kumimoji="1" lang="ja-JP" altLang="en-US" smtClean="0"/>
              <a:t>‹#›</a:t>
            </a:fld>
            <a:endParaRPr kumimoji="1" lang="ja-JP" altLang="en-US"/>
          </a:p>
        </p:txBody>
      </p:sp>
    </p:spTree>
    <p:extLst>
      <p:ext uri="{BB962C8B-B14F-4D97-AF65-F5344CB8AC3E}">
        <p14:creationId xmlns:p14="http://schemas.microsoft.com/office/powerpoint/2010/main" val="2001392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12B3E83-A50D-4ED8-90D5-3BBB35B94F35}" type="datetimeFigureOut">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01F77-6742-40F1-ADC8-B67DA96FF0E5}" type="slidenum">
              <a:rPr kumimoji="1" lang="ja-JP" altLang="en-US" smtClean="0"/>
              <a:t>‹#›</a:t>
            </a:fld>
            <a:endParaRPr kumimoji="1" lang="ja-JP" altLang="en-US"/>
          </a:p>
        </p:txBody>
      </p:sp>
    </p:spTree>
    <p:extLst>
      <p:ext uri="{BB962C8B-B14F-4D97-AF65-F5344CB8AC3E}">
        <p14:creationId xmlns:p14="http://schemas.microsoft.com/office/powerpoint/2010/main" val="175772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12B3E83-A50D-4ED8-90D5-3BBB35B94F35}" type="datetimeFigureOut">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01F77-6742-40F1-ADC8-B67DA96FF0E5}" type="slidenum">
              <a:rPr kumimoji="1" lang="ja-JP" altLang="en-US" smtClean="0"/>
              <a:t>‹#›</a:t>
            </a:fld>
            <a:endParaRPr kumimoji="1" lang="ja-JP" altLang="en-US"/>
          </a:p>
        </p:txBody>
      </p:sp>
    </p:spTree>
    <p:extLst>
      <p:ext uri="{BB962C8B-B14F-4D97-AF65-F5344CB8AC3E}">
        <p14:creationId xmlns:p14="http://schemas.microsoft.com/office/powerpoint/2010/main" val="3301716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12B3E83-A50D-4ED8-90D5-3BBB35B94F35}" type="datetimeFigureOut">
              <a:rPr kumimoji="1" lang="ja-JP" altLang="en-US" smtClean="0"/>
              <a:t>2023/5/12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701F77-6742-40F1-ADC8-B67DA96FF0E5}" type="slidenum">
              <a:rPr kumimoji="1" lang="ja-JP" altLang="en-US" smtClean="0"/>
              <a:t>‹#›</a:t>
            </a:fld>
            <a:endParaRPr kumimoji="1" lang="ja-JP" altLang="en-US"/>
          </a:p>
        </p:txBody>
      </p:sp>
    </p:spTree>
    <p:extLst>
      <p:ext uri="{BB962C8B-B14F-4D97-AF65-F5344CB8AC3E}">
        <p14:creationId xmlns:p14="http://schemas.microsoft.com/office/powerpoint/2010/main" val="1883245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12B3E83-A50D-4ED8-90D5-3BBB35B94F35}" type="datetimeFigureOut">
              <a:rPr kumimoji="1" lang="ja-JP" altLang="en-US" smtClean="0"/>
              <a:t>2023/5/12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7701F77-6742-40F1-ADC8-B67DA96FF0E5}" type="slidenum">
              <a:rPr kumimoji="1" lang="ja-JP" altLang="en-US" smtClean="0"/>
              <a:t>‹#›</a:t>
            </a:fld>
            <a:endParaRPr kumimoji="1" lang="ja-JP" altLang="en-US"/>
          </a:p>
        </p:txBody>
      </p:sp>
    </p:spTree>
    <p:extLst>
      <p:ext uri="{BB962C8B-B14F-4D97-AF65-F5344CB8AC3E}">
        <p14:creationId xmlns:p14="http://schemas.microsoft.com/office/powerpoint/2010/main" val="948457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12B3E83-A50D-4ED8-90D5-3BBB35B94F35}" type="datetimeFigureOut">
              <a:rPr kumimoji="1" lang="ja-JP" altLang="en-US" smtClean="0"/>
              <a:t>2023/5/12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7701F77-6742-40F1-ADC8-B67DA96FF0E5}" type="slidenum">
              <a:rPr kumimoji="1" lang="ja-JP" altLang="en-US" smtClean="0"/>
              <a:t>‹#›</a:t>
            </a:fld>
            <a:endParaRPr kumimoji="1" lang="ja-JP" altLang="en-US"/>
          </a:p>
        </p:txBody>
      </p:sp>
    </p:spTree>
    <p:extLst>
      <p:ext uri="{BB962C8B-B14F-4D97-AF65-F5344CB8AC3E}">
        <p14:creationId xmlns:p14="http://schemas.microsoft.com/office/powerpoint/2010/main" val="3738016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2B3E83-A50D-4ED8-90D5-3BBB35B94F35}" type="datetimeFigureOut">
              <a:rPr kumimoji="1" lang="ja-JP" altLang="en-US" smtClean="0"/>
              <a:t>2023/5/12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7701F77-6742-40F1-ADC8-B67DA96FF0E5}" type="slidenum">
              <a:rPr kumimoji="1" lang="ja-JP" altLang="en-US" smtClean="0"/>
              <a:t>‹#›</a:t>
            </a:fld>
            <a:endParaRPr kumimoji="1" lang="ja-JP" altLang="en-US"/>
          </a:p>
        </p:txBody>
      </p:sp>
    </p:spTree>
    <p:extLst>
      <p:ext uri="{BB962C8B-B14F-4D97-AF65-F5344CB8AC3E}">
        <p14:creationId xmlns:p14="http://schemas.microsoft.com/office/powerpoint/2010/main" val="1473730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12B3E83-A50D-4ED8-90D5-3BBB35B94F35}" type="datetimeFigureOut">
              <a:rPr kumimoji="1" lang="ja-JP" altLang="en-US" smtClean="0"/>
              <a:t>2023/5/12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701F77-6742-40F1-ADC8-B67DA96FF0E5}" type="slidenum">
              <a:rPr kumimoji="1" lang="ja-JP" altLang="en-US" smtClean="0"/>
              <a:t>‹#›</a:t>
            </a:fld>
            <a:endParaRPr kumimoji="1" lang="ja-JP" altLang="en-US"/>
          </a:p>
        </p:txBody>
      </p:sp>
    </p:spTree>
    <p:extLst>
      <p:ext uri="{BB962C8B-B14F-4D97-AF65-F5344CB8AC3E}">
        <p14:creationId xmlns:p14="http://schemas.microsoft.com/office/powerpoint/2010/main" val="1923290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12B3E83-A50D-4ED8-90D5-3BBB35B94F35}" type="datetimeFigureOut">
              <a:rPr kumimoji="1" lang="ja-JP" altLang="en-US" smtClean="0"/>
              <a:t>2023/5/12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701F77-6742-40F1-ADC8-B67DA96FF0E5}" type="slidenum">
              <a:rPr kumimoji="1" lang="ja-JP" altLang="en-US" smtClean="0"/>
              <a:t>‹#›</a:t>
            </a:fld>
            <a:endParaRPr kumimoji="1" lang="ja-JP" altLang="en-US"/>
          </a:p>
        </p:txBody>
      </p:sp>
    </p:spTree>
    <p:extLst>
      <p:ext uri="{BB962C8B-B14F-4D97-AF65-F5344CB8AC3E}">
        <p14:creationId xmlns:p14="http://schemas.microsoft.com/office/powerpoint/2010/main" val="3820028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212B3E83-A50D-4ED8-90D5-3BBB35B94F35}" type="datetimeFigureOut">
              <a:rPr kumimoji="1" lang="ja-JP" altLang="en-US" smtClean="0"/>
              <a:t>2023/5/12</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7701F77-6742-40F1-ADC8-B67DA96FF0E5}" type="slidenum">
              <a:rPr kumimoji="1" lang="ja-JP" altLang="en-US" smtClean="0"/>
              <a:t>‹#›</a:t>
            </a:fld>
            <a:endParaRPr kumimoji="1" lang="ja-JP" altLang="en-US"/>
          </a:p>
        </p:txBody>
      </p:sp>
    </p:spTree>
    <p:extLst>
      <p:ext uri="{BB962C8B-B14F-4D97-AF65-F5344CB8AC3E}">
        <p14:creationId xmlns:p14="http://schemas.microsoft.com/office/powerpoint/2010/main" val="19634969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png"/><Relationship Id="rId17" Type="http://schemas.openxmlformats.org/officeDocument/2006/relationships/image" Target="../media/image21.png"/><Relationship Id="rId2" Type="http://schemas.openxmlformats.org/officeDocument/2006/relationships/image" Target="../media/image6.png"/><Relationship Id="rId16" Type="http://schemas.openxmlformats.org/officeDocument/2006/relationships/image" Target="../media/image20.png"/><Relationship Id="rId1" Type="http://schemas.openxmlformats.org/officeDocument/2006/relationships/slideLayout" Target="../slideLayouts/slideLayout7.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1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8.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409160" y="1610360"/>
            <a:ext cx="6008172" cy="81320"/>
          </a:xfrm>
          <a:prstGeom prst="rect">
            <a:avLst/>
          </a:prstGeom>
          <a:solidFill>
            <a:srgbClr val="FFFF00">
              <a:alpha val="5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二等辺三角形 25"/>
          <p:cNvSpPr/>
          <p:nvPr/>
        </p:nvSpPr>
        <p:spPr>
          <a:xfrm rot="5400000">
            <a:off x="3650375" y="700820"/>
            <a:ext cx="146877" cy="4936910"/>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二等辺三角形 26"/>
          <p:cNvSpPr/>
          <p:nvPr/>
        </p:nvSpPr>
        <p:spPr>
          <a:xfrm rot="5400000">
            <a:off x="3650375" y="1850086"/>
            <a:ext cx="146877" cy="4936910"/>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二等辺三角形 27"/>
          <p:cNvSpPr/>
          <p:nvPr/>
        </p:nvSpPr>
        <p:spPr>
          <a:xfrm rot="5400000">
            <a:off x="3650375" y="3159565"/>
            <a:ext cx="146877" cy="4936910"/>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147395"/>
            <a:ext cx="6858000" cy="5141129"/>
          </a:xfrm>
          <a:prstGeom prst="rect">
            <a:avLst/>
          </a:prstGeom>
        </p:spPr>
      </p:pic>
      <p:pic>
        <p:nvPicPr>
          <p:cNvPr id="5" name="図 4"/>
          <p:cNvPicPr>
            <a:picLocks noChangeAspect="1"/>
          </p:cNvPicPr>
          <p:nvPr/>
        </p:nvPicPr>
        <p:blipFill>
          <a:blip r:embed="rId3"/>
          <a:stretch>
            <a:fillRect/>
          </a:stretch>
        </p:blipFill>
        <p:spPr>
          <a:xfrm>
            <a:off x="503486" y="398212"/>
            <a:ext cx="5723996" cy="717602"/>
          </a:xfrm>
          <a:prstGeom prst="rect">
            <a:avLst/>
          </a:prstGeom>
        </p:spPr>
      </p:pic>
      <p:sp>
        <p:nvSpPr>
          <p:cNvPr id="6" name="テキスト ボックス 5"/>
          <p:cNvSpPr txBox="1"/>
          <p:nvPr/>
        </p:nvSpPr>
        <p:spPr>
          <a:xfrm>
            <a:off x="348632" y="82360"/>
            <a:ext cx="4265602" cy="276999"/>
          </a:xfrm>
          <a:prstGeom prst="rect">
            <a:avLst/>
          </a:prstGeom>
          <a:noFill/>
        </p:spPr>
        <p:txBody>
          <a:bodyPr wrap="square" rtlCol="0">
            <a:spAutoFit/>
          </a:bodyPr>
          <a:lstStyle/>
          <a:p>
            <a:r>
              <a:rPr kumimoji="1" lang="ja-JP" altLang="en-US" sz="1200" dirty="0" smtClean="0">
                <a:latin typeface="BIZ UDPゴシック" panose="020B0400000000000000" pitchFamily="50" charset="-128"/>
                <a:ea typeface="BIZ UDPゴシック" panose="020B0400000000000000" pitchFamily="50" charset="-128"/>
              </a:rPr>
              <a:t>商工会議所・商工会運営の製造業向け商取引支援サービス</a:t>
            </a:r>
            <a:endParaRPr kumimoji="1" lang="ja-JP" altLang="en-US" sz="1200" dirty="0">
              <a:latin typeface="BIZ UDPゴシック" panose="020B0400000000000000" pitchFamily="50" charset="-128"/>
              <a:ea typeface="BIZ UDPゴシック" panose="020B0400000000000000" pitchFamily="50" charset="-128"/>
            </a:endParaRPr>
          </a:p>
        </p:txBody>
      </p:sp>
      <p:pic>
        <p:nvPicPr>
          <p:cNvPr id="8" name="図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88882" y="126512"/>
            <a:ext cx="1338600" cy="230651"/>
          </a:xfrm>
          <a:prstGeom prst="rect">
            <a:avLst/>
          </a:prstGeom>
        </p:spPr>
      </p:pic>
      <p:sp>
        <p:nvSpPr>
          <p:cNvPr id="10" name="テキスト ボックス 9"/>
          <p:cNvSpPr txBox="1"/>
          <p:nvPr/>
        </p:nvSpPr>
        <p:spPr>
          <a:xfrm>
            <a:off x="1266192" y="2731254"/>
            <a:ext cx="4198585" cy="523220"/>
          </a:xfrm>
          <a:prstGeom prst="rect">
            <a:avLst/>
          </a:prstGeom>
          <a:noFill/>
        </p:spPr>
        <p:txBody>
          <a:bodyPr wrap="none" rtlCol="0">
            <a:spAutoFit/>
          </a:bodyPr>
          <a:lstStyle/>
          <a:p>
            <a:r>
              <a:rPr kumimoji="1" lang="ja-JP" altLang="en-US" sz="2800" dirty="0" smtClean="0">
                <a:latin typeface="BIZ UDPゴシック" panose="020B0400000000000000" pitchFamily="50" charset="-128"/>
                <a:ea typeface="BIZ UDPゴシック" panose="020B0400000000000000" pitchFamily="50" charset="-128"/>
              </a:rPr>
              <a:t>ものづくり</a:t>
            </a:r>
            <a:r>
              <a:rPr kumimoji="1" lang="en-US" altLang="ja-JP" sz="2800" dirty="0" smtClean="0">
                <a:latin typeface="BIZ UDPゴシック" panose="020B0400000000000000" pitchFamily="50" charset="-128"/>
                <a:ea typeface="BIZ UDPゴシック" panose="020B0400000000000000" pitchFamily="50" charset="-128"/>
              </a:rPr>
              <a:t>PR</a:t>
            </a:r>
            <a:r>
              <a:rPr lang="ja-JP" altLang="en-US" sz="2800" dirty="0" smtClean="0">
                <a:latin typeface="BIZ UDPゴシック" panose="020B0400000000000000" pitchFamily="50" charset="-128"/>
                <a:ea typeface="BIZ UDPゴシック" panose="020B0400000000000000" pitchFamily="50" charset="-128"/>
              </a:rPr>
              <a:t>情報の掲載</a:t>
            </a:r>
            <a:endParaRPr kumimoji="1" lang="en-US" altLang="ja-JP" sz="2800" dirty="0" smtClean="0">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1266192" y="2405346"/>
            <a:ext cx="5335115" cy="369332"/>
          </a:xfrm>
          <a:prstGeom prst="rect">
            <a:avLst/>
          </a:prstGeom>
          <a:noFill/>
        </p:spPr>
        <p:txBody>
          <a:bodyPr wrap="none" rtlCol="0">
            <a:spAutoFit/>
          </a:bodyPr>
          <a:lstStyle/>
          <a:p>
            <a:r>
              <a:rPr kumimoji="1" lang="ja-JP" altLang="en-US" dirty="0" smtClean="0">
                <a:latin typeface="BIZ UDPゴシック" panose="020B0400000000000000" pitchFamily="50" charset="-128"/>
                <a:ea typeface="BIZ UDPゴシック" panose="020B0400000000000000" pitchFamily="50" charset="-128"/>
              </a:rPr>
              <a:t>全国のものづくり情報を集結した企業データベース</a:t>
            </a:r>
            <a:endParaRPr kumimoji="1" lang="ja-JP" altLang="en-US" dirty="0">
              <a:latin typeface="BIZ UDPゴシック" panose="020B0400000000000000" pitchFamily="50" charset="-128"/>
              <a:ea typeface="BIZ UDPゴシック" panose="020B0400000000000000" pitchFamily="50" charset="-128"/>
            </a:endParaRPr>
          </a:p>
        </p:txBody>
      </p:sp>
      <p:sp>
        <p:nvSpPr>
          <p:cNvPr id="13" name="円/楕円 12"/>
          <p:cNvSpPr/>
          <p:nvPr/>
        </p:nvSpPr>
        <p:spPr>
          <a:xfrm rot="20827353">
            <a:off x="263964" y="2361018"/>
            <a:ext cx="914400" cy="914400"/>
          </a:xfrm>
          <a:prstGeom prst="ellips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BIZ UDPゴシック" panose="020B0400000000000000" pitchFamily="50" charset="-128"/>
                <a:ea typeface="BIZ UDPゴシック" panose="020B0400000000000000" pitchFamily="50" charset="-128"/>
              </a:rPr>
              <a:t>掲載無料</a:t>
            </a:r>
            <a:endParaRPr kumimoji="1" lang="ja-JP" altLang="en-US" dirty="0">
              <a:latin typeface="BIZ UDPゴシック" panose="020B0400000000000000" pitchFamily="50" charset="-128"/>
              <a:ea typeface="BIZ UDPゴシック" panose="020B0400000000000000" pitchFamily="50" charset="-128"/>
            </a:endParaRPr>
          </a:p>
        </p:txBody>
      </p:sp>
      <p:sp>
        <p:nvSpPr>
          <p:cNvPr id="14" name="円/楕円 13"/>
          <p:cNvSpPr/>
          <p:nvPr/>
        </p:nvSpPr>
        <p:spPr>
          <a:xfrm rot="20827353">
            <a:off x="263964" y="3475703"/>
            <a:ext cx="914400" cy="914400"/>
          </a:xfrm>
          <a:prstGeom prst="ellips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BIZ UDPゴシック" panose="020B0400000000000000" pitchFamily="50" charset="-128"/>
                <a:ea typeface="BIZ UDPゴシック" panose="020B0400000000000000" pitchFamily="50" charset="-128"/>
              </a:rPr>
              <a:t>成約多数</a:t>
            </a:r>
            <a:endParaRPr kumimoji="1" lang="ja-JP" altLang="en-US" dirty="0">
              <a:latin typeface="BIZ UDPゴシック" panose="020B0400000000000000" pitchFamily="50" charset="-128"/>
              <a:ea typeface="BIZ UDPゴシック" panose="020B0400000000000000" pitchFamily="50" charset="-128"/>
            </a:endParaRPr>
          </a:p>
        </p:txBody>
      </p:sp>
      <p:sp>
        <p:nvSpPr>
          <p:cNvPr id="15" name="円/楕円 14"/>
          <p:cNvSpPr/>
          <p:nvPr/>
        </p:nvSpPr>
        <p:spPr>
          <a:xfrm rot="20827353">
            <a:off x="263964" y="4806412"/>
            <a:ext cx="914400" cy="914400"/>
          </a:xfrm>
          <a:prstGeom prst="ellips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BIZ UDPゴシック" panose="020B0400000000000000" pitchFamily="50" charset="-128"/>
                <a:ea typeface="BIZ UDPゴシック" panose="020B0400000000000000" pitchFamily="50" charset="-128"/>
              </a:rPr>
              <a:t>大手</a:t>
            </a:r>
            <a:endParaRPr kumimoji="1" lang="en-US" altLang="ja-JP" dirty="0" smtClean="0">
              <a:latin typeface="BIZ UDPゴシック" panose="020B0400000000000000" pitchFamily="50" charset="-128"/>
              <a:ea typeface="BIZ UDPゴシック" panose="020B0400000000000000" pitchFamily="50" charset="-128"/>
            </a:endParaRPr>
          </a:p>
          <a:p>
            <a:pPr algn="ctr"/>
            <a:r>
              <a:rPr lang="ja-JP" altLang="en-US" dirty="0">
                <a:latin typeface="BIZ UDPゴシック" panose="020B0400000000000000" pitchFamily="50" charset="-128"/>
                <a:ea typeface="BIZ UDPゴシック" panose="020B0400000000000000" pitchFamily="50" charset="-128"/>
              </a:rPr>
              <a:t>取引</a:t>
            </a:r>
            <a:endParaRPr kumimoji="1" lang="ja-JP" altLang="en-US" dirty="0">
              <a:latin typeface="BIZ UDPゴシック" panose="020B0400000000000000" pitchFamily="50" charset="-128"/>
              <a:ea typeface="BIZ UDPゴシック" panose="020B0400000000000000" pitchFamily="50" charset="-128"/>
            </a:endParaRPr>
          </a:p>
        </p:txBody>
      </p:sp>
      <p:sp>
        <p:nvSpPr>
          <p:cNvPr id="16" name="テキスト ボックス 15"/>
          <p:cNvSpPr txBox="1"/>
          <p:nvPr/>
        </p:nvSpPr>
        <p:spPr>
          <a:xfrm>
            <a:off x="1294570" y="3526156"/>
            <a:ext cx="5166799" cy="369332"/>
          </a:xfrm>
          <a:prstGeom prst="rect">
            <a:avLst/>
          </a:prstGeom>
          <a:noFill/>
        </p:spPr>
        <p:txBody>
          <a:bodyPr wrap="none" rtlCol="0">
            <a:spAutoFit/>
          </a:bodyPr>
          <a:lstStyle/>
          <a:p>
            <a:r>
              <a:rPr kumimoji="1" lang="ja-JP" altLang="en-US" dirty="0" smtClean="0">
                <a:latin typeface="BIZ UDPゴシック" panose="020B0400000000000000" pitchFamily="50" charset="-128"/>
                <a:ea typeface="BIZ UDPゴシック" panose="020B0400000000000000" pitchFamily="50" charset="-128"/>
              </a:rPr>
              <a:t>製造業</a:t>
            </a:r>
            <a:r>
              <a:rPr lang="ja-JP" altLang="en-US" dirty="0">
                <a:latin typeface="BIZ UDPゴシック" panose="020B0400000000000000" pitchFamily="50" charset="-128"/>
                <a:ea typeface="BIZ UDPゴシック" panose="020B0400000000000000" pitchFamily="50" charset="-128"/>
              </a:rPr>
              <a:t>・</a:t>
            </a:r>
            <a:r>
              <a:rPr kumimoji="1" lang="ja-JP" altLang="en-US" dirty="0" smtClean="0">
                <a:latin typeface="BIZ UDPゴシック" panose="020B0400000000000000" pitchFamily="50" charset="-128"/>
                <a:ea typeface="BIZ UDPゴシック" panose="020B0400000000000000" pitchFamily="50" charset="-128"/>
              </a:rPr>
              <a:t>ものづくり関連の商談マッチングサービス</a:t>
            </a:r>
            <a:endParaRPr kumimoji="1" lang="ja-JP" altLang="en-US" dirty="0">
              <a:latin typeface="BIZ UDPゴシック" panose="020B0400000000000000" pitchFamily="50" charset="-128"/>
              <a:ea typeface="BIZ UDPゴシック" panose="020B0400000000000000" pitchFamily="50" charset="-128"/>
            </a:endParaRPr>
          </a:p>
        </p:txBody>
      </p:sp>
      <p:sp>
        <p:nvSpPr>
          <p:cNvPr id="17" name="テキスト ボックス 16"/>
          <p:cNvSpPr txBox="1"/>
          <p:nvPr/>
        </p:nvSpPr>
        <p:spPr>
          <a:xfrm>
            <a:off x="1308769" y="3864755"/>
            <a:ext cx="3613490" cy="523220"/>
          </a:xfrm>
          <a:prstGeom prst="rect">
            <a:avLst/>
          </a:prstGeom>
          <a:noFill/>
        </p:spPr>
        <p:txBody>
          <a:bodyPr wrap="none" rtlCol="0">
            <a:spAutoFit/>
          </a:bodyPr>
          <a:lstStyle/>
          <a:p>
            <a:r>
              <a:rPr kumimoji="1" lang="ja-JP" altLang="en-US" sz="2800" dirty="0" smtClean="0">
                <a:latin typeface="BIZ UDPゴシック" panose="020B0400000000000000" pitchFamily="50" charset="-128"/>
                <a:ea typeface="BIZ UDPゴシック" panose="020B0400000000000000" pitchFamily="50" charset="-128"/>
              </a:rPr>
              <a:t>ものづくり商談モール</a:t>
            </a:r>
            <a:endParaRPr kumimoji="1" lang="en-US" altLang="ja-JP" sz="2800" dirty="0" smtClean="0">
              <a:latin typeface="BIZ UDPゴシック" panose="020B0400000000000000" pitchFamily="50" charset="-128"/>
              <a:ea typeface="BIZ UDPゴシック" panose="020B0400000000000000" pitchFamily="50" charset="-128"/>
            </a:endParaRPr>
          </a:p>
        </p:txBody>
      </p:sp>
      <p:sp>
        <p:nvSpPr>
          <p:cNvPr id="18" name="テキスト ボックス 17"/>
          <p:cNvSpPr txBox="1"/>
          <p:nvPr/>
        </p:nvSpPr>
        <p:spPr>
          <a:xfrm>
            <a:off x="1280371" y="4614882"/>
            <a:ext cx="4762842" cy="646331"/>
          </a:xfrm>
          <a:prstGeom prst="rect">
            <a:avLst/>
          </a:prstGeom>
          <a:noFill/>
        </p:spPr>
        <p:txBody>
          <a:bodyPr wrap="none" rtlCol="0">
            <a:spAutoFit/>
          </a:bodyPr>
          <a:lstStyle/>
          <a:p>
            <a:r>
              <a:rPr lang="ja-JP" altLang="en-US" dirty="0">
                <a:latin typeface="BIZ UDPゴシック" panose="020B0400000000000000" pitchFamily="50" charset="-128"/>
                <a:ea typeface="BIZ UDPゴシック" panose="020B0400000000000000" pitchFamily="50" charset="-128"/>
              </a:rPr>
              <a:t>大企業からの「オープンイノベーション」実現</a:t>
            </a:r>
            <a:r>
              <a:rPr lang="ja-JP" altLang="en-US" dirty="0" smtClean="0">
                <a:latin typeface="BIZ UDPゴシック" panose="020B0400000000000000" pitchFamily="50" charset="-128"/>
                <a:ea typeface="BIZ UDPゴシック" panose="020B0400000000000000" pitchFamily="50" charset="-128"/>
              </a:rPr>
              <a:t>の</a:t>
            </a:r>
            <a:endParaRPr lang="en-US" altLang="ja-JP" dirty="0" smtClean="0">
              <a:latin typeface="BIZ UDPゴシック" panose="020B0400000000000000" pitchFamily="50" charset="-128"/>
              <a:ea typeface="BIZ UDPゴシック" panose="020B0400000000000000" pitchFamily="50" charset="-128"/>
            </a:endParaRPr>
          </a:p>
          <a:p>
            <a:r>
              <a:rPr lang="ja-JP" altLang="en-US" dirty="0" smtClean="0">
                <a:latin typeface="BIZ UDPゴシック" panose="020B0400000000000000" pitchFamily="50" charset="-128"/>
                <a:ea typeface="BIZ UDPゴシック" panose="020B0400000000000000" pitchFamily="50" charset="-128"/>
              </a:rPr>
              <a:t>ための</a:t>
            </a:r>
            <a:r>
              <a:rPr kumimoji="1" lang="ja-JP" altLang="en-US" dirty="0" smtClean="0">
                <a:latin typeface="BIZ UDPゴシック" panose="020B0400000000000000" pitchFamily="50" charset="-128"/>
                <a:ea typeface="BIZ UDPゴシック" panose="020B0400000000000000" pitchFamily="50" charset="-128"/>
              </a:rPr>
              <a:t>募集案件に提案が可能</a:t>
            </a:r>
            <a:endParaRPr kumimoji="1" lang="ja-JP" altLang="en-US" dirty="0">
              <a:latin typeface="BIZ UDPゴシック" panose="020B0400000000000000" pitchFamily="50" charset="-128"/>
              <a:ea typeface="BIZ UDPゴシック" panose="020B0400000000000000" pitchFamily="50" charset="-128"/>
            </a:endParaRPr>
          </a:p>
        </p:txBody>
      </p:sp>
      <p:sp>
        <p:nvSpPr>
          <p:cNvPr id="19" name="テキスト ボックス 18"/>
          <p:cNvSpPr txBox="1"/>
          <p:nvPr/>
        </p:nvSpPr>
        <p:spPr>
          <a:xfrm>
            <a:off x="1294570" y="5139386"/>
            <a:ext cx="1980029" cy="523220"/>
          </a:xfrm>
          <a:prstGeom prst="rect">
            <a:avLst/>
          </a:prstGeom>
          <a:noFill/>
        </p:spPr>
        <p:txBody>
          <a:bodyPr wrap="none" rtlCol="0">
            <a:spAutoFit/>
          </a:bodyPr>
          <a:lstStyle/>
          <a:p>
            <a:r>
              <a:rPr kumimoji="1" lang="ja-JP" altLang="en-US" sz="2800" dirty="0" smtClean="0">
                <a:latin typeface="BIZ UDPゴシック" panose="020B0400000000000000" pitchFamily="50" charset="-128"/>
                <a:ea typeface="BIZ UDPゴシック" panose="020B0400000000000000" pitchFamily="50" charset="-128"/>
              </a:rPr>
              <a:t>大企業案件</a:t>
            </a:r>
            <a:endParaRPr kumimoji="1" lang="en-US" altLang="ja-JP" sz="2800" dirty="0" smtClean="0">
              <a:latin typeface="BIZ UDPゴシック" panose="020B0400000000000000" pitchFamily="50" charset="-128"/>
              <a:ea typeface="BIZ UDPゴシック" panose="020B0400000000000000" pitchFamily="50" charset="-128"/>
            </a:endParaRPr>
          </a:p>
        </p:txBody>
      </p:sp>
      <p:sp>
        <p:nvSpPr>
          <p:cNvPr id="21" name="テキスト ボックス 20"/>
          <p:cNvSpPr txBox="1"/>
          <p:nvPr/>
        </p:nvSpPr>
        <p:spPr>
          <a:xfrm>
            <a:off x="1651029" y="5842383"/>
            <a:ext cx="4092787" cy="646331"/>
          </a:xfrm>
          <a:prstGeom prst="rect">
            <a:avLst/>
          </a:prstGeom>
          <a:noFill/>
        </p:spPr>
        <p:txBody>
          <a:bodyPr wrap="none" rtlCol="0">
            <a:spAutoFit/>
          </a:bodyPr>
          <a:lstStyle/>
          <a:p>
            <a:r>
              <a:rPr kumimoji="1" lang="ja-JP" altLang="en-US" dirty="0" smtClean="0">
                <a:solidFill>
                  <a:srgbClr val="C00000"/>
                </a:solidFill>
                <a:latin typeface="BIZ UDPゴシック" panose="020B0400000000000000" pitchFamily="50" charset="-128"/>
                <a:ea typeface="BIZ UDPゴシック" panose="020B0400000000000000" pitchFamily="50" charset="-128"/>
              </a:rPr>
              <a:t>地域・業種・規模を問わず</a:t>
            </a:r>
            <a:endParaRPr kumimoji="1" lang="en-US" altLang="ja-JP" dirty="0" smtClean="0">
              <a:solidFill>
                <a:srgbClr val="C00000"/>
              </a:solidFill>
              <a:latin typeface="BIZ UDPゴシック" panose="020B0400000000000000" pitchFamily="50" charset="-128"/>
              <a:ea typeface="BIZ UDPゴシック" panose="020B0400000000000000" pitchFamily="50" charset="-128"/>
            </a:endParaRPr>
          </a:p>
          <a:p>
            <a:r>
              <a:rPr kumimoji="1" lang="ja-JP" altLang="en-US" dirty="0" smtClean="0">
                <a:solidFill>
                  <a:srgbClr val="C00000"/>
                </a:solidFill>
                <a:latin typeface="BIZ UDPゴシック" panose="020B0400000000000000" pitchFamily="50" charset="-128"/>
                <a:ea typeface="BIZ UDPゴシック" panose="020B0400000000000000" pitchFamily="50" charset="-128"/>
              </a:rPr>
              <a:t>日本国中との企業を</a:t>
            </a:r>
            <a:r>
              <a:rPr kumimoji="1" lang="en-US" altLang="ja-JP" dirty="0" smtClean="0">
                <a:solidFill>
                  <a:srgbClr val="C00000"/>
                </a:solidFill>
                <a:latin typeface="BIZ UDPゴシック" panose="020B0400000000000000" pitchFamily="50" charset="-128"/>
                <a:ea typeface="BIZ UDPゴシック" panose="020B0400000000000000" pitchFamily="50" charset="-128"/>
              </a:rPr>
              <a:t>WEB</a:t>
            </a:r>
            <a:r>
              <a:rPr kumimoji="1" lang="ja-JP" altLang="en-US" dirty="0" smtClean="0">
                <a:solidFill>
                  <a:srgbClr val="C00000"/>
                </a:solidFill>
                <a:latin typeface="BIZ UDPゴシック" panose="020B0400000000000000" pitchFamily="50" charset="-128"/>
                <a:ea typeface="BIZ UDPゴシック" panose="020B0400000000000000" pitchFamily="50" charset="-128"/>
              </a:rPr>
              <a:t>でマッチング</a:t>
            </a:r>
            <a:endParaRPr kumimoji="1" lang="ja-JP" altLang="en-US" dirty="0">
              <a:solidFill>
                <a:srgbClr val="C00000"/>
              </a:solidFill>
              <a:latin typeface="BIZ UDPゴシック" panose="020B0400000000000000" pitchFamily="50" charset="-128"/>
              <a:ea typeface="BIZ UDPゴシック" panose="020B0400000000000000" pitchFamily="50" charset="-128"/>
            </a:endParaRPr>
          </a:p>
        </p:txBody>
      </p:sp>
      <p:sp>
        <p:nvSpPr>
          <p:cNvPr id="22" name="テキスト ボックス 21"/>
          <p:cNvSpPr txBox="1"/>
          <p:nvPr/>
        </p:nvSpPr>
        <p:spPr>
          <a:xfrm>
            <a:off x="1651029" y="7272776"/>
            <a:ext cx="4360489" cy="369332"/>
          </a:xfrm>
          <a:prstGeom prst="rect">
            <a:avLst/>
          </a:prstGeom>
          <a:noFill/>
        </p:spPr>
        <p:txBody>
          <a:bodyPr wrap="none" rtlCol="0">
            <a:spAutoFit/>
          </a:bodyPr>
          <a:lstStyle/>
          <a:p>
            <a:r>
              <a:rPr kumimoji="1" lang="ja-JP" altLang="en-US" dirty="0" smtClean="0">
                <a:solidFill>
                  <a:srgbClr val="C00000"/>
                </a:solidFill>
                <a:latin typeface="BIZ UDPゴシック" panose="020B0400000000000000" pitchFamily="50" charset="-128"/>
                <a:ea typeface="BIZ UDPゴシック" panose="020B0400000000000000" pitchFamily="50" charset="-128"/>
              </a:rPr>
              <a:t>商工会議所・商工会会員企業のみ掲載</a:t>
            </a:r>
            <a:r>
              <a:rPr kumimoji="1" lang="en-US" altLang="ja-JP" dirty="0" smtClean="0">
                <a:solidFill>
                  <a:srgbClr val="C00000"/>
                </a:solidFill>
                <a:latin typeface="BIZ UDPゴシック" panose="020B0400000000000000" pitchFamily="50" charset="-128"/>
                <a:ea typeface="BIZ UDPゴシック" panose="020B0400000000000000" pitchFamily="50" charset="-128"/>
              </a:rPr>
              <a:t>OK</a:t>
            </a:r>
            <a:endParaRPr kumimoji="1" lang="ja-JP" altLang="en-US" dirty="0">
              <a:solidFill>
                <a:srgbClr val="C00000"/>
              </a:solidFill>
              <a:latin typeface="BIZ UDPゴシック" panose="020B0400000000000000" pitchFamily="50" charset="-128"/>
              <a:ea typeface="BIZ UDPゴシック" panose="020B0400000000000000" pitchFamily="50" charset="-128"/>
            </a:endParaRPr>
          </a:p>
        </p:txBody>
      </p:sp>
      <p:sp>
        <p:nvSpPr>
          <p:cNvPr id="23" name="テキスト ボックス 22"/>
          <p:cNvSpPr txBox="1"/>
          <p:nvPr/>
        </p:nvSpPr>
        <p:spPr>
          <a:xfrm>
            <a:off x="1651029" y="6630609"/>
            <a:ext cx="5143585" cy="369332"/>
          </a:xfrm>
          <a:prstGeom prst="rect">
            <a:avLst/>
          </a:prstGeom>
          <a:noFill/>
        </p:spPr>
        <p:txBody>
          <a:bodyPr wrap="square" rtlCol="0">
            <a:spAutoFit/>
          </a:bodyPr>
          <a:lstStyle/>
          <a:p>
            <a:r>
              <a:rPr kumimoji="1" lang="ja-JP" altLang="en-US" dirty="0" smtClean="0">
                <a:solidFill>
                  <a:srgbClr val="C00000"/>
                </a:solidFill>
                <a:latin typeface="BIZ UDPゴシック" panose="020B0400000000000000" pitchFamily="50" charset="-128"/>
                <a:ea typeface="BIZ UDPゴシック" panose="020B0400000000000000" pitchFamily="50" charset="-128"/>
              </a:rPr>
              <a:t>掲載・更新・商談成約にいたるまで</a:t>
            </a:r>
            <a:r>
              <a:rPr lang="ja-JP" altLang="en-US" dirty="0" smtClean="0">
                <a:solidFill>
                  <a:srgbClr val="C00000"/>
                </a:solidFill>
                <a:latin typeface="BIZ UDPゴシック" panose="020B0400000000000000" pitchFamily="50" charset="-128"/>
                <a:ea typeface="BIZ UDPゴシック" panose="020B0400000000000000" pitchFamily="50" charset="-128"/>
              </a:rPr>
              <a:t>すべて無料</a:t>
            </a:r>
            <a:endParaRPr kumimoji="1" lang="ja-JP" altLang="en-US" dirty="0">
              <a:solidFill>
                <a:srgbClr val="C00000"/>
              </a:solidFill>
              <a:latin typeface="BIZ UDPゴシック" panose="020B0400000000000000" pitchFamily="50" charset="-128"/>
              <a:ea typeface="BIZ UDPゴシック" panose="020B0400000000000000" pitchFamily="50" charset="-128"/>
            </a:endParaRPr>
          </a:p>
        </p:txBody>
      </p:sp>
      <p:pic>
        <p:nvPicPr>
          <p:cNvPr id="29" name="図 2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26344" y="7848364"/>
            <a:ext cx="833737" cy="833737"/>
          </a:xfrm>
          <a:prstGeom prst="rect">
            <a:avLst/>
          </a:prstGeom>
        </p:spPr>
      </p:pic>
      <p:sp>
        <p:nvSpPr>
          <p:cNvPr id="2" name="テキスト ボックス 1"/>
          <p:cNvSpPr txBox="1"/>
          <p:nvPr/>
        </p:nvSpPr>
        <p:spPr>
          <a:xfrm>
            <a:off x="421104" y="1037244"/>
            <a:ext cx="3852337" cy="307777"/>
          </a:xfrm>
          <a:prstGeom prst="rect">
            <a:avLst/>
          </a:prstGeom>
          <a:noFill/>
        </p:spPr>
        <p:txBody>
          <a:bodyPr wrap="none" rtlCol="0">
            <a:spAutoFit/>
          </a:bodyPr>
          <a:lstStyle/>
          <a:p>
            <a:r>
              <a:rPr lang="en-US" altLang="ja-JP" sz="1400" dirty="0">
                <a:latin typeface="BIZ UDPゴシック" panose="020B0400000000000000" pitchFamily="50" charset="-128"/>
                <a:ea typeface="BIZ UDPゴシック" panose="020B0400000000000000" pitchFamily="50" charset="-128"/>
              </a:rPr>
              <a:t>ht</a:t>
            </a:r>
            <a:r>
              <a:rPr lang="en-US" altLang="ja-JP" sz="1400" u="sng" dirty="0">
                <a:latin typeface="BIZ UDPゴシック" panose="020B0400000000000000" pitchFamily="50" charset="-128"/>
                <a:ea typeface="BIZ UDPゴシック" panose="020B0400000000000000" pitchFamily="50" charset="-128"/>
              </a:rPr>
              <a:t>t</a:t>
            </a:r>
            <a:r>
              <a:rPr lang="en-US" altLang="ja-JP" sz="1400" dirty="0">
                <a:latin typeface="BIZ UDPゴシック" panose="020B0400000000000000" pitchFamily="50" charset="-128"/>
                <a:ea typeface="BIZ UDPゴシック" panose="020B0400000000000000" pitchFamily="50" charset="-128"/>
              </a:rPr>
              <a:t>ps://www.b-mall.ne.jp/bmfactory/</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24" name="Rectangle 5"/>
          <p:cNvSpPr>
            <a:spLocks noChangeArrowheads="1"/>
          </p:cNvSpPr>
          <p:nvPr/>
        </p:nvSpPr>
        <p:spPr bwMode="auto">
          <a:xfrm>
            <a:off x="409160" y="8743277"/>
            <a:ext cx="3169137" cy="123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dirty="0" smtClean="0">
                <a:ln>
                  <a:noFill/>
                </a:ln>
                <a:solidFill>
                  <a:schemeClr val="bg1"/>
                </a:solidFill>
                <a:effectLst/>
                <a:latin typeface="BIZ UDPゴシック" panose="020B0400000000000000" pitchFamily="50" charset="-128"/>
                <a:ea typeface="BIZ UDPゴシック" panose="020B0400000000000000" pitchFamily="50" charset="-128"/>
              </a:rPr>
              <a:t>The Business Mall（ザ・ビジネスモール） All Rights Reserved. </a:t>
            </a:r>
          </a:p>
        </p:txBody>
      </p:sp>
      <p:sp>
        <p:nvSpPr>
          <p:cNvPr id="25" name="テキスト ボックス 24"/>
          <p:cNvSpPr txBox="1"/>
          <p:nvPr/>
        </p:nvSpPr>
        <p:spPr>
          <a:xfrm>
            <a:off x="358922" y="8250816"/>
            <a:ext cx="5173972" cy="451695"/>
          </a:xfrm>
          <a:prstGeom prst="rect">
            <a:avLst/>
          </a:prstGeom>
          <a:pattFill prst="ltUpDiag">
            <a:fgClr>
              <a:schemeClr val="accent6">
                <a:lumMod val="40000"/>
                <a:lumOff val="60000"/>
              </a:schemeClr>
            </a:fgClr>
            <a:bgClr>
              <a:schemeClr val="bg1"/>
            </a:bgClr>
          </a:pattFill>
          <a:ln>
            <a:noFill/>
          </a:ln>
          <a:effectLst>
            <a:outerShdw blurRad="50800" dist="38100" dir="8100000" algn="tr" rotWithShape="0">
              <a:prstClr val="black">
                <a:alpha val="40000"/>
              </a:prstClr>
            </a:outerShdw>
          </a:effectLst>
        </p:spPr>
        <p:txBody>
          <a:bodyPr wrap="square" lIns="72000" rIns="72000" rtlCol="0" anchor="ctr">
            <a:noAutofit/>
          </a:bodyPr>
          <a:lstStyle/>
          <a:p>
            <a:pPr algn="ctr"/>
            <a:r>
              <a:rPr lang="ja-JP" altLang="en-US" sz="900" b="1" dirty="0">
                <a:solidFill>
                  <a:schemeClr val="accent6">
                    <a:lumMod val="75000"/>
                  </a:schemeClr>
                </a:solidFill>
                <a:latin typeface="メイリオ" panose="020B0604030504040204" pitchFamily="50" charset="-128"/>
                <a:ea typeface="メイリオ" panose="020B0604030504040204" pitchFamily="50" charset="-128"/>
              </a:rPr>
              <a:t>ＢＭファクトリーは、ザ・ビジネスモールから生まれた製造業向け取引支援サービスです。</a:t>
            </a:r>
            <a:endParaRPr lang="en-US" altLang="ja-JP" sz="900" b="1" dirty="0">
              <a:solidFill>
                <a:schemeClr val="accent6">
                  <a:lumMod val="75000"/>
                </a:schemeClr>
              </a:solidFill>
              <a:latin typeface="メイリオ" panose="020B0604030504040204" pitchFamily="50" charset="-128"/>
              <a:ea typeface="メイリオ" panose="020B0604030504040204" pitchFamily="50" charset="-128"/>
            </a:endParaRPr>
          </a:p>
          <a:p>
            <a:pPr algn="ctr"/>
            <a:r>
              <a:rPr lang="ja-JP" altLang="en-US" sz="900" b="1" dirty="0">
                <a:solidFill>
                  <a:schemeClr val="accent6">
                    <a:lumMod val="75000"/>
                  </a:schemeClr>
                </a:solidFill>
                <a:latin typeface="メイリオ" panose="020B0604030504040204" pitchFamily="50" charset="-128"/>
                <a:ea typeface="メイリオ" panose="020B0604030504040204" pitchFamily="50" charset="-128"/>
              </a:rPr>
              <a:t>ものづくりを追求されるみなさまの商談マッチング、販路開拓を支援します</a:t>
            </a:r>
            <a:r>
              <a:rPr lang="ja-JP" altLang="en-US" sz="900" b="1" dirty="0" smtClean="0">
                <a:solidFill>
                  <a:schemeClr val="accent6">
                    <a:lumMod val="75000"/>
                  </a:schemeClr>
                </a:solidFill>
                <a:latin typeface="メイリオ" panose="020B0604030504040204" pitchFamily="50" charset="-128"/>
                <a:ea typeface="メイリオ" panose="020B0604030504040204" pitchFamily="50" charset="-128"/>
              </a:rPr>
              <a:t>。</a:t>
            </a:r>
            <a:endParaRPr lang="en-US" altLang="ja-JP" sz="700" b="1" dirty="0">
              <a:solidFill>
                <a:schemeClr val="accent6">
                  <a:lumMod val="75000"/>
                </a:schemeClr>
              </a:solidFill>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99948" y="5922485"/>
            <a:ext cx="493813" cy="493813"/>
          </a:xfrm>
          <a:prstGeom prst="rect">
            <a:avLst/>
          </a:prstGeom>
        </p:spPr>
      </p:pic>
      <p:pic>
        <p:nvPicPr>
          <p:cNvPr id="30" name="図 2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99948" y="6566510"/>
            <a:ext cx="493813" cy="493813"/>
          </a:xfrm>
          <a:prstGeom prst="rect">
            <a:avLst/>
          </a:prstGeom>
        </p:spPr>
      </p:pic>
      <p:pic>
        <p:nvPicPr>
          <p:cNvPr id="31" name="図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99948" y="7210535"/>
            <a:ext cx="493813" cy="493813"/>
          </a:xfrm>
          <a:prstGeom prst="rect">
            <a:avLst/>
          </a:prstGeom>
        </p:spPr>
      </p:pic>
      <p:sp>
        <p:nvSpPr>
          <p:cNvPr id="9" name="テキスト ボックス 8"/>
          <p:cNvSpPr txBox="1"/>
          <p:nvPr/>
        </p:nvSpPr>
        <p:spPr>
          <a:xfrm>
            <a:off x="4414639" y="8681721"/>
            <a:ext cx="2236510" cy="246221"/>
          </a:xfrm>
          <a:prstGeom prst="rect">
            <a:avLst/>
          </a:prstGeom>
          <a:noFill/>
        </p:spPr>
        <p:txBody>
          <a:bodyPr wrap="none" rtlCol="0">
            <a:spAutoFit/>
          </a:bodyPr>
          <a:lstStyle/>
          <a:p>
            <a:r>
              <a:rPr kumimoji="1" lang="en-US" altLang="ja-JP" sz="1000" dirty="0" smtClean="0">
                <a:solidFill>
                  <a:schemeClr val="bg1"/>
                </a:solidFill>
                <a:latin typeface="BIZ UDゴシック" panose="020B0400000000000000" pitchFamily="49" charset="-128"/>
                <a:ea typeface="BIZ UDゴシック" panose="020B0400000000000000" pitchFamily="49" charset="-128"/>
              </a:rPr>
              <a:t>BM</a:t>
            </a:r>
            <a:r>
              <a:rPr kumimoji="1" lang="ja-JP" altLang="en-US" sz="1000" dirty="0" smtClean="0">
                <a:solidFill>
                  <a:schemeClr val="bg1"/>
                </a:solidFill>
                <a:latin typeface="BIZ UDゴシック" panose="020B0400000000000000" pitchFamily="49" charset="-128"/>
                <a:ea typeface="BIZ UDゴシック" panose="020B0400000000000000" pitchFamily="49" charset="-128"/>
              </a:rPr>
              <a:t>ファクトリーサイトはこちらから</a:t>
            </a:r>
            <a:endParaRPr kumimoji="1" lang="ja-JP" altLang="en-US" sz="1000" dirty="0">
              <a:solidFill>
                <a:schemeClr val="bg1"/>
              </a:solidFill>
              <a:latin typeface="BIZ UDゴシック" panose="020B0400000000000000" pitchFamily="49" charset="-128"/>
              <a:ea typeface="BIZ UDゴシック" panose="020B0400000000000000" pitchFamily="49" charset="-128"/>
            </a:endParaRPr>
          </a:p>
        </p:txBody>
      </p:sp>
      <p:sp>
        <p:nvSpPr>
          <p:cNvPr id="32" name="テキスト ボックス 31"/>
          <p:cNvSpPr txBox="1"/>
          <p:nvPr/>
        </p:nvSpPr>
        <p:spPr>
          <a:xfrm>
            <a:off x="492696" y="1560813"/>
            <a:ext cx="5872607" cy="451695"/>
          </a:xfrm>
          <a:prstGeom prst="rect">
            <a:avLst/>
          </a:prstGeom>
          <a:noFill/>
          <a:ln>
            <a:noFill/>
          </a:ln>
          <a:effectLst/>
        </p:spPr>
        <p:txBody>
          <a:bodyPr wrap="square" lIns="72000" rIns="72000" rtlCol="0" anchor="ctr">
            <a:noAutofit/>
          </a:bodyPr>
          <a:lstStyle/>
          <a:p>
            <a:pPr algn="ctr"/>
            <a:r>
              <a:rPr lang="ja-JP" altLang="en-US" sz="2800" b="1" dirty="0" smtClean="0">
                <a:solidFill>
                  <a:srgbClr val="00B050"/>
                </a:solidFill>
                <a:latin typeface="メイリオ" panose="020B0604030504040204" pitchFamily="50" charset="-128"/>
                <a:ea typeface="メイリオ" panose="020B0604030504040204" pitchFamily="50" charset="-128"/>
              </a:rPr>
              <a:t>ものづくり</a:t>
            </a:r>
            <a:r>
              <a:rPr lang="ja-JP" altLang="en-US" sz="2800" b="1" dirty="0">
                <a:solidFill>
                  <a:srgbClr val="00B050"/>
                </a:solidFill>
                <a:latin typeface="メイリオ" panose="020B0604030504040204" pitchFamily="50" charset="-128"/>
                <a:ea typeface="メイリオ" panose="020B0604030504040204" pitchFamily="50" charset="-128"/>
              </a:rPr>
              <a:t>を追求</a:t>
            </a:r>
            <a:r>
              <a:rPr lang="ja-JP" altLang="en-US" sz="2800" b="1" dirty="0" smtClean="0">
                <a:solidFill>
                  <a:srgbClr val="00B050"/>
                </a:solidFill>
                <a:latin typeface="メイリオ" panose="020B0604030504040204" pitchFamily="50" charset="-128"/>
                <a:ea typeface="メイリオ" panose="020B0604030504040204" pitchFamily="50" charset="-128"/>
              </a:rPr>
              <a:t>される中小企業の</a:t>
            </a:r>
            <a:endParaRPr lang="en-US" altLang="ja-JP" sz="2800" b="1" dirty="0" smtClean="0">
              <a:solidFill>
                <a:srgbClr val="00B050"/>
              </a:solidFill>
              <a:latin typeface="メイリオ" panose="020B0604030504040204" pitchFamily="50" charset="-128"/>
              <a:ea typeface="メイリオ" panose="020B0604030504040204" pitchFamily="50" charset="-128"/>
            </a:endParaRPr>
          </a:p>
          <a:p>
            <a:pPr algn="ctr"/>
            <a:r>
              <a:rPr lang="ja-JP" altLang="en-US" sz="2800" b="1" dirty="0" smtClean="0">
                <a:solidFill>
                  <a:srgbClr val="00B050"/>
                </a:solidFill>
                <a:latin typeface="メイリオ" panose="020B0604030504040204" pitchFamily="50" charset="-128"/>
                <a:ea typeface="メイリオ" panose="020B0604030504040204" pitchFamily="50" charset="-128"/>
              </a:rPr>
              <a:t>商談</a:t>
            </a:r>
            <a:r>
              <a:rPr lang="ja-JP" altLang="en-US" sz="2800" b="1" dirty="0">
                <a:solidFill>
                  <a:srgbClr val="00B050"/>
                </a:solidFill>
                <a:latin typeface="メイリオ" panose="020B0604030504040204" pitchFamily="50" charset="-128"/>
                <a:ea typeface="メイリオ" panose="020B0604030504040204" pitchFamily="50" charset="-128"/>
              </a:rPr>
              <a:t>マッチング、販路開拓を</a:t>
            </a:r>
            <a:r>
              <a:rPr lang="ja-JP" altLang="en-US" sz="2800" b="1" dirty="0" smtClean="0">
                <a:solidFill>
                  <a:srgbClr val="00B050"/>
                </a:solidFill>
                <a:latin typeface="メイリオ" panose="020B0604030504040204" pitchFamily="50" charset="-128"/>
                <a:ea typeface="メイリオ" panose="020B0604030504040204" pitchFamily="50" charset="-128"/>
              </a:rPr>
              <a:t>支援</a:t>
            </a:r>
            <a:endParaRPr lang="en-US" altLang="ja-JP" sz="2000" b="1" dirty="0">
              <a:solidFill>
                <a:srgbClr val="00B050"/>
              </a:solidFill>
              <a:latin typeface="メイリオ" panose="020B0604030504040204" pitchFamily="50" charset="-128"/>
              <a:ea typeface="メイリオ" panose="020B0604030504040204" pitchFamily="50" charset="-128"/>
            </a:endParaRPr>
          </a:p>
        </p:txBody>
      </p:sp>
      <p:sp>
        <p:nvSpPr>
          <p:cNvPr id="33" name="正方形/長方形 32"/>
          <p:cNvSpPr/>
          <p:nvPr/>
        </p:nvSpPr>
        <p:spPr>
          <a:xfrm>
            <a:off x="693336" y="2088556"/>
            <a:ext cx="5508000" cy="81320"/>
          </a:xfrm>
          <a:prstGeom prst="rect">
            <a:avLst/>
          </a:prstGeom>
          <a:solidFill>
            <a:srgbClr val="FFFF00">
              <a:alpha val="5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932556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図 18"/>
          <p:cNvPicPr>
            <a:picLocks noChangeAspect="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12585" y="1511660"/>
            <a:ext cx="6858000" cy="4636334"/>
          </a:xfrm>
          <a:prstGeom prst="rect">
            <a:avLst/>
          </a:prstGeom>
        </p:spPr>
      </p:pic>
      <p:sp>
        <p:nvSpPr>
          <p:cNvPr id="3" name="テキスト ボックス 2"/>
          <p:cNvSpPr txBox="1"/>
          <p:nvPr/>
        </p:nvSpPr>
        <p:spPr>
          <a:xfrm>
            <a:off x="0" y="4180"/>
            <a:ext cx="3420000" cy="472813"/>
          </a:xfrm>
          <a:prstGeom prst="rect">
            <a:avLst/>
          </a:prstGeom>
          <a:solidFill>
            <a:srgbClr val="002060"/>
          </a:solidFill>
        </p:spPr>
        <p:txBody>
          <a:bodyPr wrap="square" tIns="36000" bIns="36000" rtlCol="0">
            <a:spAutoFit/>
          </a:bodyPr>
          <a:lstStyle/>
          <a:p>
            <a:pPr algn="ctr"/>
            <a:r>
              <a:rPr kumimoji="1" lang="ja-JP" altLang="en-US" sz="1100" b="1" dirty="0" smtClean="0">
                <a:solidFill>
                  <a:schemeClr val="bg1"/>
                </a:solidFill>
                <a:latin typeface="BIZ UDPゴシック" panose="020B0400000000000000" pitchFamily="50" charset="-128"/>
                <a:ea typeface="BIZ UDPゴシック" panose="020B0400000000000000" pitchFamily="50" charset="-128"/>
              </a:rPr>
              <a:t>企業データベース</a:t>
            </a:r>
            <a:endParaRPr kumimoji="1" lang="en-US" altLang="ja-JP" sz="1100" b="1" dirty="0" smtClean="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ものづくり</a:t>
            </a:r>
            <a:r>
              <a:rPr kumimoji="1" lang="en-US" altLang="ja-JP" sz="1400" b="1" dirty="0" smtClean="0">
                <a:solidFill>
                  <a:schemeClr val="bg1"/>
                </a:solidFill>
                <a:latin typeface="BIZ UDPゴシック" panose="020B0400000000000000" pitchFamily="50" charset="-128"/>
                <a:ea typeface="BIZ UDPゴシック" panose="020B0400000000000000" pitchFamily="50" charset="-128"/>
              </a:rPr>
              <a:t>PR</a:t>
            </a:r>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情報の掲載</a:t>
            </a:r>
            <a:endParaRPr kumimoji="1"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15" name="テキスト ボックス 14"/>
          <p:cNvSpPr txBox="1"/>
          <p:nvPr/>
        </p:nvSpPr>
        <p:spPr>
          <a:xfrm>
            <a:off x="194475" y="538279"/>
            <a:ext cx="3090510" cy="615553"/>
          </a:xfrm>
          <a:prstGeom prst="rect">
            <a:avLst/>
          </a:prstGeom>
          <a:noFill/>
        </p:spPr>
        <p:txBody>
          <a:bodyPr wrap="square" lIns="0" tIns="0" rIns="0" bIns="0" rtlCol="0">
            <a:spAutoFit/>
          </a:bodyPr>
          <a:lstStyle/>
          <a:p>
            <a:r>
              <a:rPr lang="ja-JP" altLang="en-US" sz="800" dirty="0" smtClean="0">
                <a:latin typeface="メイリオ" panose="020B0604030504040204" pitchFamily="50" charset="-128"/>
                <a:ea typeface="メイリオ" panose="020B0604030504040204" pitchFamily="50" charset="-128"/>
              </a:rPr>
              <a:t>自社</a:t>
            </a:r>
            <a:r>
              <a:rPr lang="ja-JP" altLang="en-US" sz="800" dirty="0">
                <a:latin typeface="メイリオ" panose="020B0604030504040204" pitchFamily="50" charset="-128"/>
                <a:ea typeface="メイリオ" panose="020B0604030504040204" pitchFamily="50" charset="-128"/>
              </a:rPr>
              <a:t>の「ものづくり」に関する強みをアピールする事ができます。</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製造業の企業様、また、ものづくり情報を登録することで製造業データベースに掲載されます。また、自社の保有する機械設備（型番や台数）情報、ならびに自社だけの技術を動画で掲載する事で自社の魅力を</a:t>
            </a:r>
            <a:r>
              <a:rPr lang="en-US" altLang="ja-JP" sz="800" dirty="0">
                <a:latin typeface="メイリオ" panose="020B0604030504040204" pitchFamily="50" charset="-128"/>
                <a:ea typeface="メイリオ" panose="020B0604030504040204" pitchFamily="50" charset="-128"/>
              </a:rPr>
              <a:t>PR</a:t>
            </a:r>
            <a:r>
              <a:rPr lang="ja-JP" altLang="en-US" sz="800" dirty="0">
                <a:latin typeface="メイリオ" panose="020B0604030504040204" pitchFamily="50" charset="-128"/>
                <a:ea typeface="メイリオ" panose="020B0604030504040204" pitchFamily="50" charset="-128"/>
              </a:rPr>
              <a:t>する事ができます</a:t>
            </a:r>
            <a:r>
              <a:rPr lang="ja-JP" altLang="en-US" sz="800" dirty="0" smtClean="0">
                <a:latin typeface="メイリオ" panose="020B0604030504040204" pitchFamily="50" charset="-128"/>
                <a:ea typeface="メイリオ" panose="020B0604030504040204" pitchFamily="50" charset="-128"/>
              </a:rPr>
              <a:t>。</a:t>
            </a:r>
            <a:endParaRPr lang="en-US" altLang="ja-JP" sz="800" dirty="0" smtClean="0">
              <a:latin typeface="BIZ UDPゴシック" panose="020B0400000000000000" pitchFamily="50" charset="-128"/>
              <a:ea typeface="BIZ UDPゴシック" panose="020B0400000000000000" pitchFamily="50" charset="-128"/>
            </a:endParaRPr>
          </a:p>
        </p:txBody>
      </p:sp>
      <p:sp>
        <p:nvSpPr>
          <p:cNvPr id="23" name="テキスト ボックス 22"/>
          <p:cNvSpPr txBox="1"/>
          <p:nvPr/>
        </p:nvSpPr>
        <p:spPr>
          <a:xfrm>
            <a:off x="-11981" y="3563888"/>
            <a:ext cx="6878937" cy="369332"/>
          </a:xfrm>
          <a:prstGeom prst="rect">
            <a:avLst/>
          </a:prstGeom>
          <a:solidFill>
            <a:srgbClr val="002060"/>
          </a:solidFill>
        </p:spPr>
        <p:txBody>
          <a:bodyPr wrap="square" rtlCol="0">
            <a:spAutoFit/>
          </a:bodyPr>
          <a:lstStyle/>
          <a:p>
            <a:pPr algn="ctr"/>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大企業と中小企業のマッチング</a:t>
            </a:r>
            <a:r>
              <a:rPr kumimoji="1" lang="ja-JP" altLang="en-US" b="1" dirty="0" smtClean="0">
                <a:solidFill>
                  <a:schemeClr val="bg1"/>
                </a:solidFill>
                <a:latin typeface="BIZ UDPゴシック" panose="020B0400000000000000" pitchFamily="50" charset="-128"/>
                <a:ea typeface="BIZ UDPゴシック" panose="020B0400000000000000" pitchFamily="50" charset="-128"/>
              </a:rPr>
              <a:t>　「大企業案件」</a:t>
            </a:r>
            <a:endParaRPr kumimoji="1" lang="ja-JP" altLang="en-US" b="1" dirty="0">
              <a:solidFill>
                <a:schemeClr val="bg1"/>
              </a:solidFill>
              <a:latin typeface="BIZ UDPゴシック" panose="020B0400000000000000" pitchFamily="50" charset="-128"/>
              <a:ea typeface="BIZ UDPゴシック" panose="020B0400000000000000" pitchFamily="50" charset="-128"/>
            </a:endParaRPr>
          </a:p>
        </p:txBody>
      </p:sp>
      <p:pic>
        <p:nvPicPr>
          <p:cNvPr id="38" name="図 3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9274" y="1455525"/>
            <a:ext cx="643038" cy="643038"/>
          </a:xfrm>
          <a:prstGeom prst="rect">
            <a:avLst/>
          </a:prstGeom>
        </p:spPr>
      </p:pic>
      <p:sp>
        <p:nvSpPr>
          <p:cNvPr id="39" name="テキスト ボックス 38"/>
          <p:cNvSpPr txBox="1"/>
          <p:nvPr/>
        </p:nvSpPr>
        <p:spPr>
          <a:xfrm>
            <a:off x="212085" y="1913932"/>
            <a:ext cx="588623" cy="230832"/>
          </a:xfrm>
          <a:prstGeom prst="rect">
            <a:avLst/>
          </a:prstGeom>
          <a:noFill/>
        </p:spPr>
        <p:txBody>
          <a:bodyPr wrap="none" rtlCol="0">
            <a:spAutoFit/>
          </a:bodyPr>
          <a:lstStyle/>
          <a:p>
            <a:r>
              <a:rPr kumimoji="1" lang="ja-JP" altLang="en-US" sz="900" dirty="0" smtClean="0">
                <a:solidFill>
                  <a:srgbClr val="0070C0"/>
                </a:solidFill>
                <a:latin typeface="BIZ UDPゴシック" panose="020B0400000000000000" pitchFamily="50" charset="-128"/>
                <a:ea typeface="BIZ UDPゴシック" panose="020B0400000000000000" pitchFamily="50" charset="-128"/>
              </a:rPr>
              <a:t>企業</a:t>
            </a:r>
            <a:r>
              <a:rPr kumimoji="1" lang="en-US" altLang="ja-JP" sz="900" dirty="0" smtClean="0">
                <a:solidFill>
                  <a:srgbClr val="0070C0"/>
                </a:solidFill>
                <a:latin typeface="BIZ UDPゴシック" panose="020B0400000000000000" pitchFamily="50" charset="-128"/>
                <a:ea typeface="BIZ UDPゴシック" panose="020B0400000000000000" pitchFamily="50" charset="-128"/>
              </a:rPr>
              <a:t>PR</a:t>
            </a:r>
            <a:endParaRPr kumimoji="1" lang="ja-JP" altLang="en-US" sz="900" dirty="0">
              <a:solidFill>
                <a:srgbClr val="0070C0"/>
              </a:solidFill>
              <a:latin typeface="BIZ UDPゴシック" panose="020B0400000000000000" pitchFamily="50" charset="-128"/>
              <a:ea typeface="BIZ UDPゴシック" panose="020B0400000000000000" pitchFamily="50" charset="-128"/>
            </a:endParaRPr>
          </a:p>
        </p:txBody>
      </p:sp>
      <p:pic>
        <p:nvPicPr>
          <p:cNvPr id="16" name="図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71104" y="2178630"/>
            <a:ext cx="433220" cy="433220"/>
          </a:xfrm>
          <a:prstGeom prst="rect">
            <a:avLst/>
          </a:prstGeom>
        </p:spPr>
      </p:pic>
      <p:sp>
        <p:nvSpPr>
          <p:cNvPr id="40" name="テキスト ボックス 39"/>
          <p:cNvSpPr txBox="1"/>
          <p:nvPr/>
        </p:nvSpPr>
        <p:spPr>
          <a:xfrm>
            <a:off x="121742" y="2582834"/>
            <a:ext cx="646331" cy="230832"/>
          </a:xfrm>
          <a:prstGeom prst="rect">
            <a:avLst/>
          </a:prstGeom>
          <a:noFill/>
        </p:spPr>
        <p:txBody>
          <a:bodyPr wrap="none" rtlCol="0">
            <a:spAutoFit/>
          </a:bodyPr>
          <a:lstStyle/>
          <a:p>
            <a:r>
              <a:rPr kumimoji="1" lang="ja-JP" altLang="en-US" sz="900" dirty="0" smtClean="0">
                <a:solidFill>
                  <a:srgbClr val="0070C0"/>
                </a:solidFill>
                <a:latin typeface="BIZ UDPゴシック" panose="020B0400000000000000" pitchFamily="50" charset="-128"/>
                <a:ea typeface="BIZ UDPゴシック" panose="020B0400000000000000" pitchFamily="50" charset="-128"/>
              </a:rPr>
              <a:t>製品情報</a:t>
            </a:r>
            <a:endParaRPr kumimoji="1" lang="ja-JP" altLang="en-US" sz="900" dirty="0">
              <a:solidFill>
                <a:srgbClr val="0070C0"/>
              </a:solidFill>
              <a:latin typeface="BIZ UDPゴシック" panose="020B0400000000000000" pitchFamily="50" charset="-128"/>
              <a:ea typeface="BIZ UDPゴシック" panose="020B0400000000000000" pitchFamily="50" charset="-128"/>
            </a:endParaRPr>
          </a:p>
        </p:txBody>
      </p:sp>
      <p:pic>
        <p:nvPicPr>
          <p:cNvPr id="17" name="図 1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52891" y="1434734"/>
            <a:ext cx="669646" cy="669646"/>
          </a:xfrm>
          <a:prstGeom prst="rect">
            <a:avLst/>
          </a:prstGeom>
        </p:spPr>
      </p:pic>
      <p:sp>
        <p:nvSpPr>
          <p:cNvPr id="41" name="テキスト ボックス 40"/>
          <p:cNvSpPr txBox="1"/>
          <p:nvPr/>
        </p:nvSpPr>
        <p:spPr>
          <a:xfrm>
            <a:off x="1464549" y="1913932"/>
            <a:ext cx="646331" cy="230832"/>
          </a:xfrm>
          <a:prstGeom prst="rect">
            <a:avLst/>
          </a:prstGeom>
          <a:noFill/>
        </p:spPr>
        <p:txBody>
          <a:bodyPr wrap="none" rtlCol="0">
            <a:spAutoFit/>
          </a:bodyPr>
          <a:lstStyle/>
          <a:p>
            <a:r>
              <a:rPr kumimoji="1" lang="ja-JP" altLang="en-US" sz="900" dirty="0" smtClean="0">
                <a:solidFill>
                  <a:srgbClr val="0070C0"/>
                </a:solidFill>
                <a:latin typeface="BIZ UDPゴシック" panose="020B0400000000000000" pitchFamily="50" charset="-128"/>
                <a:ea typeface="BIZ UDPゴシック" panose="020B0400000000000000" pitchFamily="50" charset="-128"/>
              </a:rPr>
              <a:t>受注形式</a:t>
            </a:r>
            <a:endParaRPr kumimoji="1" lang="ja-JP" altLang="en-US" sz="900" dirty="0">
              <a:solidFill>
                <a:srgbClr val="0070C0"/>
              </a:solidFill>
              <a:latin typeface="BIZ UDPゴシック" panose="020B0400000000000000" pitchFamily="50" charset="-128"/>
              <a:ea typeface="BIZ UDPゴシック" panose="020B0400000000000000" pitchFamily="50" charset="-128"/>
            </a:endParaRPr>
          </a:p>
        </p:txBody>
      </p:sp>
      <p:pic>
        <p:nvPicPr>
          <p:cNvPr id="42" name="図 4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31013" y="1520679"/>
            <a:ext cx="501956" cy="501956"/>
          </a:xfrm>
          <a:prstGeom prst="rect">
            <a:avLst/>
          </a:prstGeom>
        </p:spPr>
      </p:pic>
      <p:pic>
        <p:nvPicPr>
          <p:cNvPr id="43" name="図 4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812208" y="2167773"/>
            <a:ext cx="469725" cy="469725"/>
          </a:xfrm>
          <a:prstGeom prst="rect">
            <a:avLst/>
          </a:prstGeom>
        </p:spPr>
      </p:pic>
      <p:sp>
        <p:nvSpPr>
          <p:cNvPr id="44" name="テキスト ボックス 43"/>
          <p:cNvSpPr txBox="1"/>
          <p:nvPr/>
        </p:nvSpPr>
        <p:spPr>
          <a:xfrm>
            <a:off x="2723905" y="2582834"/>
            <a:ext cx="646331" cy="369332"/>
          </a:xfrm>
          <a:prstGeom prst="rect">
            <a:avLst/>
          </a:prstGeom>
          <a:noFill/>
        </p:spPr>
        <p:txBody>
          <a:bodyPr wrap="none" rtlCol="0">
            <a:spAutoFit/>
          </a:bodyPr>
          <a:lstStyle/>
          <a:p>
            <a:pPr algn="ctr"/>
            <a:r>
              <a:rPr kumimoji="1" lang="ja-JP" altLang="en-US" sz="900" dirty="0" smtClean="0">
                <a:solidFill>
                  <a:srgbClr val="0070C0"/>
                </a:solidFill>
                <a:latin typeface="BIZ UDPゴシック" panose="020B0400000000000000" pitchFamily="50" charset="-128"/>
                <a:ea typeface="BIZ UDPゴシック" panose="020B0400000000000000" pitchFamily="50" charset="-128"/>
              </a:rPr>
              <a:t>許認可</a:t>
            </a:r>
            <a:endParaRPr kumimoji="1" lang="en-US" altLang="ja-JP" sz="900" dirty="0" smtClean="0">
              <a:solidFill>
                <a:srgbClr val="0070C0"/>
              </a:solidFill>
              <a:latin typeface="BIZ UDPゴシック" panose="020B0400000000000000" pitchFamily="50" charset="-128"/>
              <a:ea typeface="BIZ UDPゴシック" panose="020B0400000000000000" pitchFamily="50" charset="-128"/>
            </a:endParaRPr>
          </a:p>
          <a:p>
            <a:pPr algn="ctr"/>
            <a:r>
              <a:rPr kumimoji="1" lang="ja-JP" altLang="en-US" sz="900" dirty="0" smtClean="0">
                <a:solidFill>
                  <a:srgbClr val="0070C0"/>
                </a:solidFill>
                <a:latin typeface="BIZ UDPゴシック" panose="020B0400000000000000" pitchFamily="50" charset="-128"/>
                <a:ea typeface="BIZ UDPゴシック" panose="020B0400000000000000" pitchFamily="50" charset="-128"/>
              </a:rPr>
              <a:t>表彰実績</a:t>
            </a:r>
            <a:endParaRPr kumimoji="1" lang="ja-JP" altLang="en-US" sz="900" dirty="0">
              <a:solidFill>
                <a:srgbClr val="0070C0"/>
              </a:solidFill>
              <a:latin typeface="BIZ UDPゴシック" panose="020B0400000000000000" pitchFamily="50" charset="-128"/>
              <a:ea typeface="BIZ UDPゴシック" panose="020B0400000000000000" pitchFamily="50" charset="-128"/>
            </a:endParaRPr>
          </a:p>
        </p:txBody>
      </p:sp>
      <p:pic>
        <p:nvPicPr>
          <p:cNvPr id="45" name="図 4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68299" y="2189668"/>
            <a:ext cx="480549" cy="480549"/>
          </a:xfrm>
          <a:prstGeom prst="rect">
            <a:avLst/>
          </a:prstGeom>
        </p:spPr>
      </p:pic>
      <p:sp>
        <p:nvSpPr>
          <p:cNvPr id="46" name="テキスト ボックス 45"/>
          <p:cNvSpPr txBox="1"/>
          <p:nvPr/>
        </p:nvSpPr>
        <p:spPr>
          <a:xfrm>
            <a:off x="708568" y="2582834"/>
            <a:ext cx="819455" cy="230832"/>
          </a:xfrm>
          <a:prstGeom prst="rect">
            <a:avLst/>
          </a:prstGeom>
          <a:noFill/>
        </p:spPr>
        <p:txBody>
          <a:bodyPr wrap="none" rtlCol="0">
            <a:spAutoFit/>
          </a:bodyPr>
          <a:lstStyle/>
          <a:p>
            <a:r>
              <a:rPr kumimoji="1" lang="ja-JP" altLang="en-US" sz="900" dirty="0" smtClean="0">
                <a:solidFill>
                  <a:srgbClr val="0070C0"/>
                </a:solidFill>
                <a:latin typeface="BIZ UDPゴシック" panose="020B0400000000000000" pitchFamily="50" charset="-128"/>
                <a:ea typeface="BIZ UDPゴシック" panose="020B0400000000000000" pitchFamily="50" charset="-128"/>
              </a:rPr>
              <a:t>技術</a:t>
            </a:r>
            <a:r>
              <a:rPr kumimoji="1" lang="en-US" altLang="ja-JP" sz="900" dirty="0" smtClean="0">
                <a:solidFill>
                  <a:srgbClr val="0070C0"/>
                </a:solidFill>
                <a:latin typeface="BIZ UDPゴシック" panose="020B0400000000000000" pitchFamily="50" charset="-128"/>
                <a:ea typeface="BIZ UDPゴシック" panose="020B0400000000000000" pitchFamily="50" charset="-128"/>
              </a:rPr>
              <a:t>PR</a:t>
            </a:r>
            <a:r>
              <a:rPr kumimoji="1" lang="ja-JP" altLang="en-US" sz="900" dirty="0" smtClean="0">
                <a:solidFill>
                  <a:srgbClr val="0070C0"/>
                </a:solidFill>
                <a:latin typeface="BIZ UDPゴシック" panose="020B0400000000000000" pitchFamily="50" charset="-128"/>
                <a:ea typeface="BIZ UDPゴシック" panose="020B0400000000000000" pitchFamily="50" charset="-128"/>
              </a:rPr>
              <a:t>動画</a:t>
            </a:r>
            <a:endParaRPr kumimoji="1" lang="ja-JP" altLang="en-US" sz="900" dirty="0">
              <a:solidFill>
                <a:srgbClr val="0070C0"/>
              </a:solidFill>
              <a:latin typeface="BIZ UDPゴシック" panose="020B0400000000000000" pitchFamily="50" charset="-128"/>
              <a:ea typeface="BIZ UDPゴシック" panose="020B0400000000000000" pitchFamily="50" charset="-128"/>
            </a:endParaRPr>
          </a:p>
        </p:txBody>
      </p:sp>
      <p:sp>
        <p:nvSpPr>
          <p:cNvPr id="30" name="テキスト ボックス 29"/>
          <p:cNvSpPr txBox="1"/>
          <p:nvPr/>
        </p:nvSpPr>
        <p:spPr>
          <a:xfrm>
            <a:off x="3432700" y="4180"/>
            <a:ext cx="3420000" cy="472813"/>
          </a:xfrm>
          <a:prstGeom prst="rect">
            <a:avLst/>
          </a:prstGeom>
          <a:solidFill>
            <a:srgbClr val="002060"/>
          </a:solidFill>
        </p:spPr>
        <p:txBody>
          <a:bodyPr wrap="square" tIns="36000" bIns="36000" rtlCol="0">
            <a:spAutoFit/>
          </a:bodyPr>
          <a:lstStyle/>
          <a:p>
            <a:pPr algn="ctr"/>
            <a:r>
              <a:rPr lang="ja-JP" altLang="en-US" sz="1100" b="1" dirty="0" smtClean="0">
                <a:solidFill>
                  <a:schemeClr val="bg1"/>
                </a:solidFill>
                <a:latin typeface="BIZ UDPゴシック" panose="020B0400000000000000" pitchFamily="50" charset="-128"/>
                <a:ea typeface="BIZ UDPゴシック" panose="020B0400000000000000" pitchFamily="50" charset="-128"/>
              </a:rPr>
              <a:t>商談マッチングサービス</a:t>
            </a:r>
            <a:endParaRPr lang="en-US" altLang="ja-JP" sz="1100" b="1" dirty="0" smtClean="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ものづくり商談モール</a:t>
            </a:r>
            <a:endParaRPr kumimoji="1" lang="ja-JP" altLang="en-US" sz="1400" b="1" dirty="0">
              <a:solidFill>
                <a:schemeClr val="bg1"/>
              </a:solidFill>
              <a:latin typeface="BIZ UDPゴシック" panose="020B0400000000000000" pitchFamily="50" charset="-128"/>
              <a:ea typeface="BIZ UDPゴシック" panose="020B0400000000000000" pitchFamily="50" charset="-128"/>
            </a:endParaRPr>
          </a:p>
        </p:txBody>
      </p:sp>
      <p:pic>
        <p:nvPicPr>
          <p:cNvPr id="2" name="図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85854" y="2109282"/>
            <a:ext cx="560650" cy="560650"/>
          </a:xfrm>
          <a:prstGeom prst="rect">
            <a:avLst/>
          </a:prstGeom>
        </p:spPr>
      </p:pic>
      <p:pic>
        <p:nvPicPr>
          <p:cNvPr id="4" name="図 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165700" y="1540002"/>
            <a:ext cx="539275" cy="539275"/>
          </a:xfrm>
          <a:prstGeom prst="rect">
            <a:avLst/>
          </a:prstGeom>
        </p:spPr>
      </p:pic>
      <p:sp>
        <p:nvSpPr>
          <p:cNvPr id="32" name="テキスト ボックス 31"/>
          <p:cNvSpPr txBox="1"/>
          <p:nvPr/>
        </p:nvSpPr>
        <p:spPr>
          <a:xfrm>
            <a:off x="768491" y="1913932"/>
            <a:ext cx="646331" cy="230832"/>
          </a:xfrm>
          <a:prstGeom prst="rect">
            <a:avLst/>
          </a:prstGeom>
          <a:noFill/>
        </p:spPr>
        <p:txBody>
          <a:bodyPr wrap="none" rtlCol="0">
            <a:spAutoFit/>
          </a:bodyPr>
          <a:lstStyle/>
          <a:p>
            <a:r>
              <a:rPr kumimoji="1" lang="ja-JP" altLang="en-US" sz="900" dirty="0" smtClean="0">
                <a:solidFill>
                  <a:srgbClr val="0070C0"/>
                </a:solidFill>
                <a:latin typeface="BIZ UDPゴシック" panose="020B0400000000000000" pitchFamily="50" charset="-128"/>
                <a:ea typeface="BIZ UDPゴシック" panose="020B0400000000000000" pitchFamily="50" charset="-128"/>
              </a:rPr>
              <a:t>拠点情報</a:t>
            </a:r>
            <a:endParaRPr kumimoji="1" lang="ja-JP" altLang="en-US" sz="900" dirty="0">
              <a:solidFill>
                <a:srgbClr val="0070C0"/>
              </a:solidFill>
              <a:latin typeface="BIZ UDPゴシック" panose="020B0400000000000000" pitchFamily="50" charset="-128"/>
              <a:ea typeface="BIZ UDPゴシック" panose="020B0400000000000000" pitchFamily="50" charset="-128"/>
            </a:endParaRPr>
          </a:p>
        </p:txBody>
      </p:sp>
      <p:sp>
        <p:nvSpPr>
          <p:cNvPr id="34" name="テキスト ボックス 33"/>
          <p:cNvSpPr txBox="1"/>
          <p:nvPr/>
        </p:nvSpPr>
        <p:spPr>
          <a:xfrm>
            <a:off x="2112172" y="1913932"/>
            <a:ext cx="646331" cy="230832"/>
          </a:xfrm>
          <a:prstGeom prst="rect">
            <a:avLst/>
          </a:prstGeom>
          <a:noFill/>
        </p:spPr>
        <p:txBody>
          <a:bodyPr wrap="none" rtlCol="0">
            <a:spAutoFit/>
          </a:bodyPr>
          <a:lstStyle/>
          <a:p>
            <a:r>
              <a:rPr kumimoji="1" lang="ja-JP" altLang="en-US" sz="900" dirty="0" smtClean="0">
                <a:solidFill>
                  <a:srgbClr val="0070C0"/>
                </a:solidFill>
                <a:latin typeface="BIZ UDPゴシック" panose="020B0400000000000000" pitchFamily="50" charset="-128"/>
                <a:ea typeface="BIZ UDPゴシック" panose="020B0400000000000000" pitchFamily="50" charset="-128"/>
              </a:rPr>
              <a:t>加工内容</a:t>
            </a:r>
            <a:endParaRPr kumimoji="1" lang="ja-JP" altLang="en-US" sz="900" dirty="0">
              <a:solidFill>
                <a:srgbClr val="0070C0"/>
              </a:solidFill>
              <a:latin typeface="BIZ UDPゴシック" panose="020B0400000000000000" pitchFamily="50" charset="-128"/>
              <a:ea typeface="BIZ UDPゴシック" panose="020B0400000000000000" pitchFamily="50" charset="-128"/>
            </a:endParaRPr>
          </a:p>
        </p:txBody>
      </p:sp>
      <p:sp>
        <p:nvSpPr>
          <p:cNvPr id="35" name="テキスト ボックス 34"/>
          <p:cNvSpPr txBox="1"/>
          <p:nvPr/>
        </p:nvSpPr>
        <p:spPr>
          <a:xfrm>
            <a:off x="1464549" y="2582834"/>
            <a:ext cx="646331" cy="369332"/>
          </a:xfrm>
          <a:prstGeom prst="rect">
            <a:avLst/>
          </a:prstGeom>
          <a:noFill/>
        </p:spPr>
        <p:txBody>
          <a:bodyPr wrap="none" rtlCol="0">
            <a:spAutoFit/>
          </a:bodyPr>
          <a:lstStyle/>
          <a:p>
            <a:r>
              <a:rPr kumimoji="1" lang="ja-JP" altLang="en-US" sz="900" dirty="0" smtClean="0">
                <a:solidFill>
                  <a:srgbClr val="0070C0"/>
                </a:solidFill>
                <a:latin typeface="BIZ UDPゴシック" panose="020B0400000000000000" pitchFamily="50" charset="-128"/>
                <a:ea typeface="BIZ UDPゴシック" panose="020B0400000000000000" pitchFamily="50" charset="-128"/>
              </a:rPr>
              <a:t>保有機械</a:t>
            </a:r>
            <a:endParaRPr kumimoji="1" lang="en-US" altLang="ja-JP" sz="900" dirty="0" smtClean="0">
              <a:solidFill>
                <a:srgbClr val="0070C0"/>
              </a:solidFill>
              <a:latin typeface="BIZ UDPゴシック" panose="020B0400000000000000" pitchFamily="50" charset="-128"/>
              <a:ea typeface="BIZ UDPゴシック" panose="020B0400000000000000" pitchFamily="50" charset="-128"/>
            </a:endParaRPr>
          </a:p>
          <a:p>
            <a:r>
              <a:rPr kumimoji="1" lang="ja-JP" altLang="en-US" sz="900" dirty="0" smtClean="0">
                <a:solidFill>
                  <a:srgbClr val="0070C0"/>
                </a:solidFill>
                <a:latin typeface="BIZ UDPゴシック" panose="020B0400000000000000" pitchFamily="50" charset="-128"/>
                <a:ea typeface="BIZ UDPゴシック" panose="020B0400000000000000" pitchFamily="50" charset="-128"/>
              </a:rPr>
              <a:t>設備情報</a:t>
            </a:r>
            <a:endParaRPr kumimoji="1" lang="ja-JP" altLang="en-US" sz="900" dirty="0">
              <a:solidFill>
                <a:srgbClr val="0070C0"/>
              </a:solidFill>
              <a:latin typeface="BIZ UDPゴシック" panose="020B0400000000000000" pitchFamily="50" charset="-128"/>
              <a:ea typeface="BIZ UDPゴシック" panose="020B0400000000000000" pitchFamily="50" charset="-128"/>
            </a:endParaRPr>
          </a:p>
        </p:txBody>
      </p:sp>
      <p:pic>
        <p:nvPicPr>
          <p:cNvPr id="6" name="図 5"/>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64801" y="2144591"/>
            <a:ext cx="541072" cy="541072"/>
          </a:xfrm>
          <a:prstGeom prst="rect">
            <a:avLst/>
          </a:prstGeom>
        </p:spPr>
      </p:pic>
      <p:pic>
        <p:nvPicPr>
          <p:cNvPr id="7" name="図 6"/>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739602" y="1448082"/>
            <a:ext cx="614936" cy="614936"/>
          </a:xfrm>
          <a:prstGeom prst="rect">
            <a:avLst/>
          </a:prstGeom>
        </p:spPr>
      </p:pic>
      <p:sp>
        <p:nvSpPr>
          <p:cNvPr id="52" name="テキスト ボックス 51"/>
          <p:cNvSpPr txBox="1"/>
          <p:nvPr/>
        </p:nvSpPr>
        <p:spPr>
          <a:xfrm>
            <a:off x="2112172" y="2582834"/>
            <a:ext cx="646331" cy="230832"/>
          </a:xfrm>
          <a:prstGeom prst="rect">
            <a:avLst/>
          </a:prstGeom>
          <a:noFill/>
        </p:spPr>
        <p:txBody>
          <a:bodyPr wrap="none" rtlCol="0">
            <a:spAutoFit/>
          </a:bodyPr>
          <a:lstStyle/>
          <a:p>
            <a:pPr algn="ctr"/>
            <a:r>
              <a:rPr kumimoji="1" lang="ja-JP" altLang="en-US" sz="900" dirty="0" smtClean="0">
                <a:solidFill>
                  <a:srgbClr val="0070C0"/>
                </a:solidFill>
                <a:latin typeface="BIZ UDPゴシック" panose="020B0400000000000000" pitchFamily="50" charset="-128"/>
                <a:ea typeface="BIZ UDPゴシック" panose="020B0400000000000000" pitchFamily="50" charset="-128"/>
              </a:rPr>
              <a:t>知的財産</a:t>
            </a:r>
            <a:endParaRPr kumimoji="1" lang="ja-JP" altLang="en-US" sz="900" dirty="0">
              <a:solidFill>
                <a:srgbClr val="0070C0"/>
              </a:solidFill>
              <a:latin typeface="BIZ UDPゴシック" panose="020B0400000000000000" pitchFamily="50" charset="-128"/>
              <a:ea typeface="BIZ UDPゴシック" panose="020B0400000000000000" pitchFamily="50" charset="-128"/>
            </a:endParaRPr>
          </a:p>
        </p:txBody>
      </p:sp>
      <p:sp>
        <p:nvSpPr>
          <p:cNvPr id="53" name="テキスト ボックス 52"/>
          <p:cNvSpPr txBox="1"/>
          <p:nvPr/>
        </p:nvSpPr>
        <p:spPr>
          <a:xfrm>
            <a:off x="2723905" y="1913932"/>
            <a:ext cx="646331" cy="230832"/>
          </a:xfrm>
          <a:prstGeom prst="rect">
            <a:avLst/>
          </a:prstGeom>
          <a:noFill/>
        </p:spPr>
        <p:txBody>
          <a:bodyPr wrap="none" rtlCol="0">
            <a:spAutoFit/>
          </a:bodyPr>
          <a:lstStyle/>
          <a:p>
            <a:pPr algn="ctr"/>
            <a:r>
              <a:rPr kumimoji="1" lang="ja-JP" altLang="en-US" sz="900" dirty="0" smtClean="0">
                <a:solidFill>
                  <a:srgbClr val="0070C0"/>
                </a:solidFill>
                <a:latin typeface="BIZ UDPゴシック" panose="020B0400000000000000" pitchFamily="50" charset="-128"/>
                <a:ea typeface="BIZ UDPゴシック" panose="020B0400000000000000" pitchFamily="50" charset="-128"/>
              </a:rPr>
              <a:t>主力技術</a:t>
            </a:r>
            <a:endParaRPr kumimoji="1" lang="ja-JP" altLang="en-US" sz="900" dirty="0">
              <a:solidFill>
                <a:srgbClr val="0070C0"/>
              </a:solidFill>
              <a:latin typeface="BIZ UDPゴシック" panose="020B0400000000000000" pitchFamily="50" charset="-128"/>
              <a:ea typeface="BIZ UDPゴシック" panose="020B0400000000000000" pitchFamily="50" charset="-128"/>
            </a:endParaRPr>
          </a:p>
        </p:txBody>
      </p:sp>
      <p:sp>
        <p:nvSpPr>
          <p:cNvPr id="54" name="テキスト ボックス 53"/>
          <p:cNvSpPr txBox="1"/>
          <p:nvPr/>
        </p:nvSpPr>
        <p:spPr>
          <a:xfrm>
            <a:off x="180359" y="1286514"/>
            <a:ext cx="1365844" cy="138499"/>
          </a:xfrm>
          <a:prstGeom prst="rect">
            <a:avLst/>
          </a:prstGeom>
          <a:noFill/>
        </p:spPr>
        <p:txBody>
          <a:bodyPr wrap="square" lIns="0" tIns="0" rIns="0" bIns="0" rtlCol="0">
            <a:spAutoFit/>
          </a:bodyPr>
          <a:lstStyle/>
          <a:p>
            <a:r>
              <a:rPr lang="ja-JP" altLang="en-US" sz="900" dirty="0" smtClean="0">
                <a:latin typeface="BIZ UDPゴシック" panose="020B0400000000000000" pitchFamily="50" charset="-128"/>
                <a:ea typeface="BIZ UDPゴシック" panose="020B0400000000000000" pitchFamily="50" charset="-128"/>
              </a:rPr>
              <a:t>＜掲載できる</a:t>
            </a:r>
            <a:r>
              <a:rPr lang="en-US" altLang="ja-JP" sz="900" dirty="0" smtClean="0">
                <a:latin typeface="BIZ UDPゴシック" panose="020B0400000000000000" pitchFamily="50" charset="-128"/>
                <a:ea typeface="BIZ UDPゴシック" panose="020B0400000000000000" pitchFamily="50" charset="-128"/>
              </a:rPr>
              <a:t>PR</a:t>
            </a:r>
            <a:r>
              <a:rPr lang="ja-JP" altLang="en-US" sz="900" dirty="0" smtClean="0">
                <a:latin typeface="BIZ UDPゴシック" panose="020B0400000000000000" pitchFamily="50" charset="-128"/>
                <a:ea typeface="BIZ UDPゴシック" panose="020B0400000000000000" pitchFamily="50" charset="-128"/>
              </a:rPr>
              <a:t>情報＞</a:t>
            </a:r>
            <a:endParaRPr lang="en-US" altLang="ja-JP" sz="900" dirty="0" smtClean="0">
              <a:latin typeface="BIZ UDPゴシック" panose="020B0400000000000000" pitchFamily="50" charset="-128"/>
              <a:ea typeface="BIZ UDPゴシック" panose="020B0400000000000000" pitchFamily="50" charset="-128"/>
            </a:endParaRPr>
          </a:p>
        </p:txBody>
      </p:sp>
      <p:sp>
        <p:nvSpPr>
          <p:cNvPr id="9" name="角丸四角形 8"/>
          <p:cNvSpPr/>
          <p:nvPr/>
        </p:nvSpPr>
        <p:spPr>
          <a:xfrm>
            <a:off x="1382063" y="1260241"/>
            <a:ext cx="493453" cy="236523"/>
          </a:xfrm>
          <a:prstGeom prst="roundRect">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編集自由</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55" name="角丸四角形 54"/>
          <p:cNvSpPr/>
          <p:nvPr/>
        </p:nvSpPr>
        <p:spPr>
          <a:xfrm>
            <a:off x="1933329" y="1260240"/>
            <a:ext cx="498792" cy="236523"/>
          </a:xfrm>
          <a:prstGeom prst="roundRect">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掲載無料</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56" name="角丸四角形 55"/>
          <p:cNvSpPr/>
          <p:nvPr/>
        </p:nvSpPr>
        <p:spPr>
          <a:xfrm>
            <a:off x="2489933" y="1260696"/>
            <a:ext cx="647984" cy="243516"/>
          </a:xfrm>
          <a:prstGeom prst="roundRect">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dirty="0" smtClean="0">
                <a:latin typeface="HGPｺﾞｼｯｸM" panose="020B0600000000000000" pitchFamily="50" charset="-128"/>
                <a:ea typeface="HGPｺﾞｼｯｸM" panose="020B0600000000000000" pitchFamily="50" charset="-128"/>
              </a:rPr>
              <a:t>ユーザー</a:t>
            </a:r>
            <a:r>
              <a:rPr lang="en-US" altLang="ja-JP" sz="800" dirty="0" smtClean="0">
                <a:latin typeface="HGPｺﾞｼｯｸM" panose="020B0600000000000000" pitchFamily="50" charset="-128"/>
                <a:ea typeface="HGPｺﾞｼｯｸM" panose="020B0600000000000000" pitchFamily="50" charset="-128"/>
              </a:rPr>
              <a:t>ID</a:t>
            </a:r>
            <a:r>
              <a:rPr lang="ja-JP" altLang="en-US" sz="800" dirty="0" smtClean="0">
                <a:latin typeface="HGPｺﾞｼｯｸM" panose="020B0600000000000000" pitchFamily="50" charset="-128"/>
                <a:ea typeface="HGPｺﾞｼｯｸM" panose="020B0600000000000000" pitchFamily="50" charset="-128"/>
              </a:rPr>
              <a:t>要</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58" name="テキスト ボックス 57"/>
          <p:cNvSpPr txBox="1"/>
          <p:nvPr/>
        </p:nvSpPr>
        <p:spPr>
          <a:xfrm>
            <a:off x="3556790" y="1905773"/>
            <a:ext cx="3182780" cy="784830"/>
          </a:xfrm>
          <a:prstGeom prst="rect">
            <a:avLst/>
          </a:prstGeom>
          <a:noFill/>
        </p:spPr>
        <p:txBody>
          <a:bodyPr wrap="square" lIns="36000" rIns="36000" rtlCol="0">
            <a:spAutoFit/>
          </a:bodyPr>
          <a:lstStyle/>
          <a:p>
            <a:pPr marL="285750" indent="-285750">
              <a:buClr>
                <a:srgbClr val="FF0000"/>
              </a:buClr>
              <a:buFont typeface="Wingdings" panose="05000000000000000000" pitchFamily="2" charset="2"/>
              <a:buChar char="l"/>
            </a:pPr>
            <a:r>
              <a:rPr lang="ja-JP" altLang="en-US" sz="900" dirty="0" smtClean="0">
                <a:latin typeface="Microsoft YaHei" panose="020B0503020204020204" pitchFamily="34" charset="-122"/>
                <a:ea typeface="Microsoft YaHei" panose="020B0503020204020204" pitchFamily="34" charset="-122"/>
              </a:rPr>
              <a:t>商談の相手先は全国いずれかの商工会議所等会員</a:t>
            </a:r>
            <a:endParaRPr lang="en-US" altLang="ja-JP" sz="900" dirty="0" smtClean="0">
              <a:latin typeface="Microsoft YaHei" panose="020B0503020204020204" pitchFamily="34" charset="-122"/>
              <a:ea typeface="Microsoft YaHei" panose="020B0503020204020204" pitchFamily="34" charset="-122"/>
            </a:endParaRPr>
          </a:p>
          <a:p>
            <a:pPr marL="285750" indent="-285750">
              <a:buClr>
                <a:srgbClr val="FF0000"/>
              </a:buClr>
              <a:buFont typeface="Wingdings" panose="05000000000000000000" pitchFamily="2" charset="2"/>
              <a:buChar char="l"/>
            </a:pPr>
            <a:r>
              <a:rPr lang="ja-JP" altLang="en-US" sz="900" dirty="0">
                <a:latin typeface="Microsoft YaHei" panose="020B0503020204020204" pitchFamily="34" charset="-122"/>
                <a:ea typeface="Microsoft YaHei" panose="020B0503020204020204" pitchFamily="34" charset="-122"/>
              </a:rPr>
              <a:t>日本全国で地域を超えてマッチング事例</a:t>
            </a:r>
            <a:r>
              <a:rPr lang="ja-JP" altLang="en-US" sz="900" dirty="0" smtClean="0">
                <a:latin typeface="Microsoft YaHei" panose="020B0503020204020204" pitchFamily="34" charset="-122"/>
                <a:ea typeface="Microsoft YaHei" panose="020B0503020204020204" pitchFamily="34" charset="-122"/>
              </a:rPr>
              <a:t>多数</a:t>
            </a:r>
            <a:endParaRPr lang="en-US" altLang="ja-JP" sz="900" dirty="0" smtClean="0">
              <a:latin typeface="Microsoft YaHei" panose="020B0503020204020204" pitchFamily="34" charset="-122"/>
              <a:ea typeface="Microsoft YaHei" panose="020B0503020204020204" pitchFamily="34" charset="-122"/>
            </a:endParaRPr>
          </a:p>
          <a:p>
            <a:pPr marL="285750" indent="-285750">
              <a:buClr>
                <a:srgbClr val="FF0000"/>
              </a:buClr>
              <a:buFont typeface="Wingdings" panose="05000000000000000000" pitchFamily="2" charset="2"/>
              <a:buChar char="l"/>
            </a:pPr>
            <a:r>
              <a:rPr lang="ja-JP" altLang="en-US" sz="900" dirty="0" smtClean="0">
                <a:latin typeface="Microsoft YaHei" panose="020B0503020204020204" pitchFamily="34" charset="-122"/>
                <a:ea typeface="Microsoft YaHei" panose="020B0503020204020204" pitchFamily="34" charset="-122"/>
              </a:rPr>
              <a:t>募集・提案・成約にいたるまですべて</a:t>
            </a:r>
            <a:r>
              <a:rPr lang="en-US" altLang="ja-JP" sz="900" dirty="0" smtClean="0">
                <a:latin typeface="Microsoft YaHei" panose="020B0503020204020204" pitchFamily="34" charset="-122"/>
                <a:ea typeface="Microsoft YaHei" panose="020B0503020204020204" pitchFamily="34" charset="-122"/>
              </a:rPr>
              <a:t>0</a:t>
            </a:r>
            <a:r>
              <a:rPr lang="ja-JP" altLang="en-US" sz="900" dirty="0" smtClean="0">
                <a:latin typeface="Microsoft YaHei" panose="020B0503020204020204" pitchFamily="34" charset="-122"/>
                <a:ea typeface="Microsoft YaHei" panose="020B0503020204020204" pitchFamily="34" charset="-122"/>
              </a:rPr>
              <a:t>円</a:t>
            </a:r>
            <a:endParaRPr lang="en-US" altLang="ja-JP" sz="900" dirty="0" smtClean="0">
              <a:latin typeface="Microsoft YaHei" panose="020B0503020204020204" pitchFamily="34" charset="-122"/>
              <a:ea typeface="Microsoft YaHei" panose="020B0503020204020204" pitchFamily="34" charset="-122"/>
            </a:endParaRPr>
          </a:p>
          <a:p>
            <a:pPr marL="285750" indent="-285750">
              <a:buClr>
                <a:srgbClr val="FF0000"/>
              </a:buClr>
              <a:buFont typeface="Wingdings" panose="05000000000000000000" pitchFamily="2" charset="2"/>
              <a:buChar char="l"/>
            </a:pPr>
            <a:r>
              <a:rPr kumimoji="1" lang="ja-JP" altLang="en-US" sz="900" dirty="0" smtClean="0">
                <a:latin typeface="Microsoft YaHei" panose="020B0503020204020204" pitchFamily="34" charset="-122"/>
                <a:ea typeface="Microsoft YaHei" panose="020B0503020204020204" pitchFamily="34" charset="-122"/>
              </a:rPr>
              <a:t>ザ・ビジネスモールのユーザー</a:t>
            </a:r>
            <a:r>
              <a:rPr lang="ja-JP" altLang="en-US" sz="900" dirty="0" smtClean="0">
                <a:latin typeface="Microsoft YaHei" panose="020B0503020204020204" pitchFamily="34" charset="-122"/>
                <a:ea typeface="Microsoft YaHei" panose="020B0503020204020204" pitchFamily="34" charset="-122"/>
              </a:rPr>
              <a:t>登録（無料）で　売り手側にも買い手側にも</a:t>
            </a:r>
            <a:endParaRPr kumimoji="1" lang="en-US" altLang="ja-JP" sz="900" dirty="0">
              <a:latin typeface="Microsoft YaHei" panose="020B0503020204020204" pitchFamily="34" charset="-122"/>
              <a:ea typeface="Microsoft YaHei" panose="020B0503020204020204" pitchFamily="34" charset="-122"/>
            </a:endParaRPr>
          </a:p>
        </p:txBody>
      </p:sp>
      <p:sp>
        <p:nvSpPr>
          <p:cNvPr id="59" name="角丸四角形 58"/>
          <p:cNvSpPr/>
          <p:nvPr/>
        </p:nvSpPr>
        <p:spPr>
          <a:xfrm>
            <a:off x="4603865" y="2676641"/>
            <a:ext cx="1772346" cy="211052"/>
          </a:xfrm>
          <a:prstGeom prst="roundRect">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900" dirty="0" smtClean="0">
                <a:latin typeface="HGPｺﾞｼｯｸM" panose="020B0600000000000000" pitchFamily="50" charset="-128"/>
                <a:ea typeface="HGPｺﾞｼｯｸM" panose="020B0600000000000000" pitchFamily="50" charset="-128"/>
              </a:rPr>
              <a:t>募集・提案・成約まで完全無料</a:t>
            </a:r>
            <a:endParaRPr kumimoji="1" lang="ja-JP" altLang="en-US" sz="900" dirty="0">
              <a:latin typeface="HGPｺﾞｼｯｸM" panose="020B0600000000000000" pitchFamily="50" charset="-128"/>
              <a:ea typeface="HGPｺﾞｼｯｸM" panose="020B0600000000000000" pitchFamily="50" charset="-128"/>
            </a:endParaRPr>
          </a:p>
        </p:txBody>
      </p:sp>
      <p:sp>
        <p:nvSpPr>
          <p:cNvPr id="60" name="角丸四角形 59"/>
          <p:cNvSpPr/>
          <p:nvPr/>
        </p:nvSpPr>
        <p:spPr>
          <a:xfrm>
            <a:off x="3746131" y="2682136"/>
            <a:ext cx="792000" cy="211052"/>
          </a:xfrm>
          <a:prstGeom prst="roundRect">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dirty="0" smtClean="0">
                <a:latin typeface="HGPｺﾞｼｯｸM" panose="020B0600000000000000" pitchFamily="50" charset="-128"/>
                <a:ea typeface="HGPｺﾞｼｯｸM" panose="020B0600000000000000" pitchFamily="50" charset="-128"/>
              </a:rPr>
              <a:t>ユーザー</a:t>
            </a:r>
            <a:r>
              <a:rPr lang="en-US" altLang="ja-JP" sz="900" dirty="0" smtClean="0">
                <a:latin typeface="HGPｺﾞｼｯｸM" panose="020B0600000000000000" pitchFamily="50" charset="-128"/>
                <a:ea typeface="HGPｺﾞｼｯｸM" panose="020B0600000000000000" pitchFamily="50" charset="-128"/>
              </a:rPr>
              <a:t>ID</a:t>
            </a:r>
            <a:r>
              <a:rPr lang="ja-JP" altLang="en-US" sz="900" dirty="0" smtClean="0">
                <a:latin typeface="HGPｺﾞｼｯｸM" panose="020B0600000000000000" pitchFamily="50" charset="-128"/>
                <a:ea typeface="HGPｺﾞｼｯｸM" panose="020B0600000000000000" pitchFamily="50" charset="-128"/>
              </a:rPr>
              <a:t>要</a:t>
            </a:r>
            <a:endParaRPr kumimoji="1" lang="ja-JP" altLang="en-US" sz="900" dirty="0">
              <a:latin typeface="HGPｺﾞｼｯｸM" panose="020B0600000000000000" pitchFamily="50" charset="-128"/>
              <a:ea typeface="HGPｺﾞｼｯｸM" panose="020B0600000000000000" pitchFamily="50" charset="-128"/>
            </a:endParaRPr>
          </a:p>
        </p:txBody>
      </p:sp>
      <p:sp>
        <p:nvSpPr>
          <p:cNvPr id="61" name="テキスト ボックス 60"/>
          <p:cNvSpPr txBox="1"/>
          <p:nvPr/>
        </p:nvSpPr>
        <p:spPr>
          <a:xfrm>
            <a:off x="3552137" y="1423702"/>
            <a:ext cx="3005532" cy="492443"/>
          </a:xfrm>
          <a:prstGeom prst="rect">
            <a:avLst/>
          </a:prstGeom>
          <a:solidFill>
            <a:srgbClr val="FFFF00">
              <a:alpha val="43000"/>
            </a:srgbClr>
          </a:solidFill>
        </p:spPr>
        <p:txBody>
          <a:bodyPr wrap="square" lIns="0" tIns="0" rIns="0" bIns="0" rtlCol="0" anchor="ctr">
            <a:spAutoFit/>
          </a:bodyPr>
          <a:lstStyle/>
          <a:p>
            <a:pPr algn="ctr"/>
            <a:r>
              <a:rPr lang="ja-JP" altLang="en-US" sz="1600" b="1" dirty="0" smtClean="0">
                <a:solidFill>
                  <a:srgbClr val="FF0000"/>
                </a:solidFill>
                <a:latin typeface="メイリオ" panose="020B0604030504040204" pitchFamily="50" charset="-128"/>
                <a:ea typeface="メイリオ" panose="020B0604030504040204" pitchFamily="50" charset="-128"/>
              </a:rPr>
              <a:t>無料</a:t>
            </a:r>
            <a:r>
              <a:rPr lang="ja-JP" altLang="en-US" sz="1600" b="1" dirty="0" smtClean="0">
                <a:solidFill>
                  <a:srgbClr val="0071BC"/>
                </a:solidFill>
                <a:latin typeface="メイリオ" panose="020B0604030504040204" pitchFamily="50" charset="-128"/>
                <a:ea typeface="メイリオ" panose="020B0604030504040204" pitchFamily="50" charset="-128"/>
              </a:rPr>
              <a:t>で日本全国の企業と</a:t>
            </a:r>
            <a:endParaRPr lang="en-US" altLang="ja-JP" sz="1600" b="1" dirty="0" smtClean="0">
              <a:solidFill>
                <a:srgbClr val="0071BC"/>
              </a:solidFill>
              <a:latin typeface="メイリオ" panose="020B0604030504040204" pitchFamily="50" charset="-128"/>
              <a:ea typeface="メイリオ" panose="020B0604030504040204" pitchFamily="50" charset="-128"/>
            </a:endParaRPr>
          </a:p>
          <a:p>
            <a:pPr algn="ctr"/>
            <a:r>
              <a:rPr lang="en-US" altLang="ja-JP" sz="1600" b="1" dirty="0" smtClean="0">
                <a:solidFill>
                  <a:srgbClr val="0070C0"/>
                </a:solidFill>
                <a:latin typeface="メイリオ" panose="020B0604030504040204" pitchFamily="50" charset="-128"/>
                <a:ea typeface="メイリオ" panose="020B0604030504040204" pitchFamily="50" charset="-128"/>
              </a:rPr>
              <a:t>WEB</a:t>
            </a:r>
            <a:r>
              <a:rPr lang="ja-JP" altLang="en-US" sz="1600" b="1" dirty="0" smtClean="0">
                <a:solidFill>
                  <a:srgbClr val="0070C0"/>
                </a:solidFill>
                <a:latin typeface="メイリオ" panose="020B0604030504040204" pitchFamily="50" charset="-128"/>
                <a:ea typeface="メイリオ" panose="020B0604030504040204" pitchFamily="50" charset="-128"/>
              </a:rPr>
              <a:t>で</a:t>
            </a:r>
            <a:r>
              <a:rPr lang="ja-JP" altLang="en-US" sz="1600" b="1" dirty="0" smtClean="0">
                <a:solidFill>
                  <a:srgbClr val="FF0000"/>
                </a:solidFill>
                <a:latin typeface="メイリオ" panose="020B0604030504040204" pitchFamily="50" charset="-128"/>
                <a:ea typeface="メイリオ" panose="020B0604030504040204" pitchFamily="50" charset="-128"/>
              </a:rPr>
              <a:t>マッチング</a:t>
            </a:r>
            <a:endParaRPr lang="en-US" altLang="ja-JP" sz="1600" b="1" dirty="0">
              <a:solidFill>
                <a:srgbClr val="0071BC"/>
              </a:solidFill>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3552136" y="1021570"/>
            <a:ext cx="3005533" cy="507831"/>
          </a:xfrm>
          <a:prstGeom prst="rect">
            <a:avLst/>
          </a:prstGeom>
          <a:noFill/>
        </p:spPr>
        <p:txBody>
          <a:bodyPr wrap="square" lIns="72000" tIns="0" rIns="0" bIns="0" rtlCol="0">
            <a:spAutoFit/>
          </a:bodyPr>
          <a:lstStyle/>
          <a:p>
            <a:pPr algn="ctr"/>
            <a:r>
              <a:rPr kumimoji="1" lang="ja-JP" altLang="en-US" sz="900" b="1" dirty="0" smtClean="0">
                <a:latin typeface="BIZ UDゴシック" panose="020B0400000000000000" pitchFamily="49" charset="-128"/>
                <a:ea typeface="BIZ UDゴシック" panose="020B0400000000000000" pitchFamily="49" charset="-128"/>
              </a:rPr>
              <a:t>日本全国の</a:t>
            </a:r>
            <a:r>
              <a:rPr lang="ja-JP" altLang="en-US" sz="900" b="1" dirty="0">
                <a:latin typeface="BIZ UDゴシック" panose="020B0400000000000000" pitchFamily="49" charset="-128"/>
                <a:ea typeface="BIZ UDゴシック" panose="020B0400000000000000" pitchFamily="49" charset="-128"/>
              </a:rPr>
              <a:t>商工</a:t>
            </a:r>
            <a:r>
              <a:rPr lang="ja-JP" altLang="en-US" sz="900" b="1" dirty="0" smtClean="0">
                <a:latin typeface="BIZ UDゴシック" panose="020B0400000000000000" pitchFamily="49" charset="-128"/>
                <a:ea typeface="BIZ UDゴシック" panose="020B0400000000000000" pitchFamily="49" charset="-128"/>
              </a:rPr>
              <a:t>会議所等</a:t>
            </a:r>
            <a:r>
              <a:rPr lang="ja-JP" altLang="en-US" sz="1100" b="1" dirty="0" smtClean="0">
                <a:solidFill>
                  <a:srgbClr val="FF0000"/>
                </a:solidFill>
                <a:latin typeface="BIZ UDゴシック" panose="020B0400000000000000" pitchFamily="49" charset="-128"/>
                <a:ea typeface="BIZ UDゴシック" panose="020B0400000000000000" pitchFamily="49" charset="-128"/>
              </a:rPr>
              <a:t>会員同士をつなぐ</a:t>
            </a:r>
            <a:endParaRPr lang="en-US" altLang="ja-JP" sz="1100" b="1" dirty="0" smtClean="0">
              <a:solidFill>
                <a:srgbClr val="FF0000"/>
              </a:solidFill>
              <a:latin typeface="BIZ UDゴシック" panose="020B0400000000000000" pitchFamily="49" charset="-128"/>
              <a:ea typeface="BIZ UDゴシック" panose="020B0400000000000000" pitchFamily="49" charset="-128"/>
            </a:endParaRPr>
          </a:p>
          <a:p>
            <a:pPr algn="ctr"/>
            <a:r>
              <a:rPr lang="ja-JP" altLang="en-US" sz="1100" b="1" dirty="0" smtClean="0">
                <a:solidFill>
                  <a:srgbClr val="00B0F0"/>
                </a:solidFill>
                <a:latin typeface="BIZ UDゴシック" panose="020B0400000000000000" pitchFamily="49" charset="-128"/>
                <a:ea typeface="BIZ UDゴシック" panose="020B0400000000000000" pitchFamily="49" charset="-128"/>
              </a:rPr>
              <a:t>無料のマッチングサービス「ザ・商談モール」</a:t>
            </a:r>
            <a:endParaRPr kumimoji="1" lang="ja-JP" altLang="en-US" sz="1100" b="1" dirty="0">
              <a:solidFill>
                <a:srgbClr val="00B0F0"/>
              </a:solidFill>
              <a:latin typeface="BIZ UDゴシック" panose="020B0400000000000000" pitchFamily="49" charset="-128"/>
              <a:ea typeface="BIZ UDゴシック" panose="020B0400000000000000" pitchFamily="49" charset="-128"/>
            </a:endParaRPr>
          </a:p>
        </p:txBody>
      </p:sp>
      <p:grpSp>
        <p:nvGrpSpPr>
          <p:cNvPr id="79" name="グループ化 78"/>
          <p:cNvGrpSpPr/>
          <p:nvPr/>
        </p:nvGrpSpPr>
        <p:grpSpPr>
          <a:xfrm rot="20901251">
            <a:off x="448599" y="7386557"/>
            <a:ext cx="1674620" cy="867214"/>
            <a:chOff x="908720" y="3491880"/>
            <a:chExt cx="2016224" cy="1044116"/>
          </a:xfrm>
        </p:grpSpPr>
        <p:sp>
          <p:nvSpPr>
            <p:cNvPr id="80" name="正方形/長方形 79"/>
            <p:cNvSpPr/>
            <p:nvPr/>
          </p:nvSpPr>
          <p:spPr>
            <a:xfrm>
              <a:off x="908720" y="3491880"/>
              <a:ext cx="2016224" cy="1044116"/>
            </a:xfrm>
            <a:prstGeom prst="rect">
              <a:avLst/>
            </a:prstGeom>
            <a:solidFill>
              <a:schemeClr val="bg1"/>
            </a:solidFill>
            <a:ln>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1" name="直線コネクタ 80"/>
            <p:cNvCxnSpPr/>
            <p:nvPr/>
          </p:nvCxnSpPr>
          <p:spPr>
            <a:xfrm>
              <a:off x="1268760" y="4355975"/>
              <a:ext cx="1332148"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82" name="テキスト ボックス 81"/>
            <p:cNvSpPr txBox="1"/>
            <p:nvPr/>
          </p:nvSpPr>
          <p:spPr>
            <a:xfrm>
              <a:off x="1542371" y="3512688"/>
              <a:ext cx="748923" cy="261610"/>
            </a:xfrm>
            <a:prstGeom prst="rect">
              <a:avLst/>
            </a:prstGeom>
            <a:noFill/>
          </p:spPr>
          <p:txBody>
            <a:bodyPr wrap="none" rtlCol="0">
              <a:spAutoFit/>
            </a:bodyPr>
            <a:lstStyle/>
            <a:p>
              <a:r>
                <a:rPr lang="ja-JP" altLang="en-US" sz="1100" b="1" dirty="0" smtClean="0">
                  <a:latin typeface="BIZ UDゴシック" panose="020B0400000000000000" pitchFamily="49" charset="-128"/>
                  <a:ea typeface="BIZ UDゴシック" panose="020B0400000000000000" pitchFamily="49" charset="-128"/>
                </a:rPr>
                <a:t>利用</a:t>
              </a:r>
              <a:r>
                <a:rPr lang="ja-JP" altLang="en-US" sz="1100" b="1" dirty="0">
                  <a:latin typeface="BIZ UDゴシック" panose="020B0400000000000000" pitchFamily="49" charset="-128"/>
                  <a:ea typeface="BIZ UDゴシック" panose="020B0400000000000000" pitchFamily="49" charset="-128"/>
                </a:rPr>
                <a:t>開始</a:t>
              </a:r>
              <a:endParaRPr kumimoji="1" lang="ja-JP" altLang="en-US" sz="1100" b="1" dirty="0">
                <a:latin typeface="BIZ UDゴシック" panose="020B0400000000000000" pitchFamily="49" charset="-128"/>
                <a:ea typeface="BIZ UDゴシック" panose="020B0400000000000000" pitchFamily="49" charset="-128"/>
              </a:endParaRPr>
            </a:p>
          </p:txBody>
        </p:sp>
        <p:cxnSp>
          <p:nvCxnSpPr>
            <p:cNvPr id="83" name="直線コネクタ 82"/>
            <p:cNvCxnSpPr/>
            <p:nvPr/>
          </p:nvCxnSpPr>
          <p:spPr>
            <a:xfrm>
              <a:off x="1287039" y="4065137"/>
              <a:ext cx="1255925"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84" name="テキスト ボックス 83"/>
            <p:cNvSpPr txBox="1"/>
            <p:nvPr/>
          </p:nvSpPr>
          <p:spPr>
            <a:xfrm>
              <a:off x="1184099" y="3782115"/>
              <a:ext cx="1465465" cy="646331"/>
            </a:xfrm>
            <a:prstGeom prst="rect">
              <a:avLst/>
            </a:prstGeom>
            <a:noFill/>
          </p:spPr>
          <p:txBody>
            <a:bodyPr wrap="none" rtlCol="0">
              <a:spAutoFit/>
            </a:bodyPr>
            <a:lstStyle/>
            <a:p>
              <a:pPr algn="ctr"/>
              <a:r>
                <a:rPr kumimoji="1" lang="ja-JP" altLang="en-US" b="1" dirty="0" smtClean="0">
                  <a:solidFill>
                    <a:srgbClr val="0070C0"/>
                  </a:solidFill>
                  <a:latin typeface="HGPｺﾞｼｯｸM" panose="020B0600000000000000" pitchFamily="50" charset="-128"/>
                  <a:ea typeface="HGPｺﾞｼｯｸM" panose="020B0600000000000000" pitchFamily="50" charset="-128"/>
                </a:rPr>
                <a:t>ユーザー</a:t>
              </a:r>
              <a:r>
                <a:rPr kumimoji="1" lang="en-US" altLang="ja-JP" b="1" dirty="0" smtClean="0">
                  <a:solidFill>
                    <a:srgbClr val="0070C0"/>
                  </a:solidFill>
                  <a:latin typeface="HGPｺﾞｼｯｸM" panose="020B0600000000000000" pitchFamily="50" charset="-128"/>
                  <a:ea typeface="HGPｺﾞｼｯｸM" panose="020B0600000000000000" pitchFamily="50" charset="-128"/>
                </a:rPr>
                <a:t>ID</a:t>
              </a:r>
              <a:r>
                <a:rPr kumimoji="1" lang="ja-JP" altLang="en-US" b="1" dirty="0" smtClean="0">
                  <a:solidFill>
                    <a:srgbClr val="0070C0"/>
                  </a:solidFill>
                  <a:latin typeface="HGPｺﾞｼｯｸM" panose="020B0600000000000000" pitchFamily="50" charset="-128"/>
                  <a:ea typeface="HGPｺﾞｼｯｸM" panose="020B0600000000000000" pitchFamily="50" charset="-128"/>
                </a:rPr>
                <a:t>を</a:t>
              </a:r>
              <a:endParaRPr kumimoji="1" lang="en-US" altLang="ja-JP" b="1" dirty="0" smtClean="0">
                <a:solidFill>
                  <a:srgbClr val="0070C0"/>
                </a:solidFill>
                <a:latin typeface="HGPｺﾞｼｯｸM" panose="020B0600000000000000" pitchFamily="50" charset="-128"/>
                <a:ea typeface="HGPｺﾞｼｯｸM" panose="020B0600000000000000" pitchFamily="50" charset="-128"/>
              </a:endParaRPr>
            </a:p>
            <a:p>
              <a:pPr algn="ctr"/>
              <a:r>
                <a:rPr lang="ja-JP" altLang="en-US" b="1" dirty="0" smtClean="0">
                  <a:solidFill>
                    <a:srgbClr val="0070C0"/>
                  </a:solidFill>
                  <a:latin typeface="HGPｺﾞｼｯｸM" panose="020B0600000000000000" pitchFamily="50" charset="-128"/>
                  <a:ea typeface="HGPｺﾞｼｯｸM" panose="020B0600000000000000" pitchFamily="50" charset="-128"/>
                </a:rPr>
                <a:t>取得するには</a:t>
              </a:r>
              <a:endParaRPr kumimoji="1" lang="ja-JP" altLang="en-US" b="1" dirty="0">
                <a:solidFill>
                  <a:srgbClr val="0070C0"/>
                </a:solidFill>
                <a:latin typeface="HGPｺﾞｼｯｸM" panose="020B0600000000000000" pitchFamily="50" charset="-128"/>
                <a:ea typeface="HGPｺﾞｼｯｸM" panose="020B0600000000000000" pitchFamily="50" charset="-128"/>
              </a:endParaRPr>
            </a:p>
          </p:txBody>
        </p:sp>
      </p:grpSp>
      <p:sp>
        <p:nvSpPr>
          <p:cNvPr id="85" name="テキスト ボックス 84"/>
          <p:cNvSpPr txBox="1"/>
          <p:nvPr/>
        </p:nvSpPr>
        <p:spPr>
          <a:xfrm>
            <a:off x="260983" y="6781507"/>
            <a:ext cx="6478587" cy="369332"/>
          </a:xfrm>
          <a:prstGeom prst="rect">
            <a:avLst/>
          </a:prstGeom>
          <a:noFill/>
        </p:spPr>
        <p:txBody>
          <a:bodyPr wrap="square" lIns="0" rIns="0" rtlCol="0">
            <a:spAutoFit/>
          </a:bodyPr>
          <a:lstStyle/>
          <a:p>
            <a:r>
              <a:rPr lang="ja-JP" altLang="en-US" sz="900" dirty="0" smtClean="0">
                <a:latin typeface="HGPｺﾞｼｯｸM" panose="020B0600000000000000" pitchFamily="50" charset="-128"/>
                <a:ea typeface="HGPｺﾞｼｯｸM" panose="020B0600000000000000" pitchFamily="50" charset="-128"/>
              </a:rPr>
              <a:t>ユーザー</a:t>
            </a:r>
            <a:r>
              <a:rPr lang="en-US" altLang="ja-JP" sz="900" dirty="0" smtClean="0">
                <a:latin typeface="HGPｺﾞｼｯｸM" panose="020B0600000000000000" pitchFamily="50" charset="-128"/>
                <a:ea typeface="HGPｺﾞｼｯｸM" panose="020B0600000000000000" pitchFamily="50" charset="-128"/>
              </a:rPr>
              <a:t>ID</a:t>
            </a:r>
            <a:r>
              <a:rPr lang="ja-JP" altLang="en-US" sz="900" dirty="0" smtClean="0">
                <a:latin typeface="HGPｺﾞｼｯｸM" panose="020B0600000000000000" pitchFamily="50" charset="-128"/>
                <a:ea typeface="HGPｺﾞｼｯｸM" panose="020B0600000000000000" pitchFamily="50" charset="-128"/>
              </a:rPr>
              <a:t>を取得いただくと、</a:t>
            </a:r>
            <a:r>
              <a:rPr lang="en-US" altLang="ja-JP" sz="900" dirty="0" smtClean="0">
                <a:latin typeface="HGPｺﾞｼｯｸM" panose="020B0600000000000000" pitchFamily="50" charset="-128"/>
                <a:ea typeface="HGPｺﾞｼｯｸM" panose="020B0600000000000000" pitchFamily="50" charset="-128"/>
              </a:rPr>
              <a:t>BM</a:t>
            </a:r>
            <a:r>
              <a:rPr lang="ja-JP" altLang="en-US" sz="900" dirty="0" smtClean="0">
                <a:latin typeface="HGPｺﾞｼｯｸM" panose="020B0600000000000000" pitchFamily="50" charset="-128"/>
                <a:ea typeface="HGPｺﾞｼｯｸM" panose="020B0600000000000000" pitchFamily="50" charset="-128"/>
              </a:rPr>
              <a:t>ファクトリーの３つの機能　①ものづくり企業データベースへの掲載、②ものづくり商談モール、</a:t>
            </a:r>
            <a:endParaRPr lang="en-US" altLang="ja-JP" sz="900" dirty="0" smtClean="0">
              <a:latin typeface="HGPｺﾞｼｯｸM" panose="020B0600000000000000" pitchFamily="50" charset="-128"/>
              <a:ea typeface="HGPｺﾞｼｯｸM" panose="020B0600000000000000" pitchFamily="50" charset="-128"/>
            </a:endParaRPr>
          </a:p>
          <a:p>
            <a:r>
              <a:rPr lang="ja-JP" altLang="en-US" sz="900" dirty="0" smtClean="0">
                <a:latin typeface="HGPｺﾞｼｯｸM" panose="020B0600000000000000" pitchFamily="50" charset="-128"/>
                <a:ea typeface="HGPｺﾞｼｯｸM" panose="020B0600000000000000" pitchFamily="50" charset="-128"/>
              </a:rPr>
              <a:t>③大企業</a:t>
            </a:r>
            <a:r>
              <a:rPr lang="ja-JP" altLang="en-US" sz="900" dirty="0">
                <a:latin typeface="HGPｺﾞｼｯｸM" panose="020B0600000000000000" pitchFamily="50" charset="-128"/>
                <a:ea typeface="HGPｺﾞｼｯｸM" panose="020B0600000000000000" pitchFamily="50" charset="-128"/>
              </a:rPr>
              <a:t>案件</a:t>
            </a:r>
            <a:r>
              <a:rPr lang="ja-JP" altLang="en-US" sz="900" dirty="0" smtClean="0">
                <a:latin typeface="HGPｺﾞｼｯｸM" panose="020B0600000000000000" pitchFamily="50" charset="-128"/>
                <a:ea typeface="HGPｺﾞｼｯｸM" panose="020B0600000000000000" pitchFamily="50" charset="-128"/>
              </a:rPr>
              <a:t>　すべての利用をいただくことができます。</a:t>
            </a:r>
            <a:endParaRPr kumimoji="1" lang="ja-JP" altLang="en-US" sz="900" dirty="0">
              <a:latin typeface="HGPｺﾞｼｯｸM" panose="020B0600000000000000" pitchFamily="50" charset="-128"/>
              <a:ea typeface="HGPｺﾞｼｯｸM" panose="020B0600000000000000" pitchFamily="50" charset="-128"/>
            </a:endParaRPr>
          </a:p>
        </p:txBody>
      </p:sp>
      <p:grpSp>
        <p:nvGrpSpPr>
          <p:cNvPr id="86" name="グループ化 85"/>
          <p:cNvGrpSpPr/>
          <p:nvPr/>
        </p:nvGrpSpPr>
        <p:grpSpPr>
          <a:xfrm>
            <a:off x="2360012" y="8365158"/>
            <a:ext cx="1809863" cy="216024"/>
            <a:chOff x="1705789" y="1403648"/>
            <a:chExt cx="1809863" cy="216024"/>
          </a:xfrm>
        </p:grpSpPr>
        <p:sp>
          <p:nvSpPr>
            <p:cNvPr id="87" name="正方形/長方形 86"/>
            <p:cNvSpPr/>
            <p:nvPr/>
          </p:nvSpPr>
          <p:spPr>
            <a:xfrm>
              <a:off x="1705789" y="1403648"/>
              <a:ext cx="1363171" cy="216024"/>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rPr>
                <a:t>ザ・ビジネスモール</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88" name="正方形/長方形 87"/>
            <p:cNvSpPr/>
            <p:nvPr/>
          </p:nvSpPr>
          <p:spPr>
            <a:xfrm>
              <a:off x="3007628" y="1403648"/>
              <a:ext cx="508024" cy="216024"/>
            </a:xfrm>
            <a:prstGeom prst="rect">
              <a:avLst/>
            </a:prstGeom>
            <a:solidFill>
              <a:schemeClr val="tx1">
                <a:lumMod val="75000"/>
                <a:lumOff val="25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bg1"/>
                  </a:solidFill>
                  <a:latin typeface="メイリオ" panose="020B0604030504040204" pitchFamily="50" charset="-128"/>
                  <a:ea typeface="メイリオ" panose="020B0604030504040204" pitchFamily="50" charset="-128"/>
                </a:rPr>
                <a:t>検索</a:t>
              </a:r>
              <a:endParaRPr kumimoji="1" lang="ja-JP" altLang="en-US" sz="1000" dirty="0">
                <a:solidFill>
                  <a:schemeClr val="bg1"/>
                </a:solidFill>
                <a:latin typeface="メイリオ" panose="020B0604030504040204" pitchFamily="50" charset="-128"/>
                <a:ea typeface="メイリオ" panose="020B0604030504040204" pitchFamily="50" charset="-128"/>
              </a:endParaRPr>
            </a:p>
          </p:txBody>
        </p:sp>
      </p:grpSp>
      <p:pic>
        <p:nvPicPr>
          <p:cNvPr id="89" name="図 88"/>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071133" y="7452320"/>
            <a:ext cx="722244" cy="722244"/>
          </a:xfrm>
          <a:prstGeom prst="rect">
            <a:avLst/>
          </a:prstGeom>
        </p:spPr>
      </p:pic>
      <p:sp>
        <p:nvSpPr>
          <p:cNvPr id="90" name="テキスト ボックス 89"/>
          <p:cNvSpPr txBox="1"/>
          <p:nvPr/>
        </p:nvSpPr>
        <p:spPr>
          <a:xfrm>
            <a:off x="4142131" y="8138638"/>
            <a:ext cx="538609" cy="215444"/>
          </a:xfrm>
          <a:prstGeom prst="rect">
            <a:avLst/>
          </a:prstGeom>
          <a:noFill/>
        </p:spPr>
        <p:txBody>
          <a:bodyPr wrap="none" lIns="0" tIns="0" rIns="0" bIns="0" rtlCol="0">
            <a:spAutoFit/>
          </a:bodyPr>
          <a:lstStyle/>
          <a:p>
            <a:pPr algn="ctr"/>
            <a:r>
              <a:rPr kumimoji="1" lang="ja-JP" altLang="en-US" sz="700" dirty="0" smtClean="0">
                <a:latin typeface="メイリオ" panose="020B0604030504040204" pitchFamily="50" charset="-128"/>
                <a:ea typeface="メイリオ" panose="020B0604030504040204" pitchFamily="50" charset="-128"/>
              </a:rPr>
              <a:t>ユーザー登録</a:t>
            </a:r>
            <a:endParaRPr kumimoji="1" lang="en-US" altLang="ja-JP" sz="700" dirty="0" smtClean="0">
              <a:latin typeface="メイリオ" panose="020B0604030504040204" pitchFamily="50" charset="-128"/>
              <a:ea typeface="メイリオ" panose="020B0604030504040204" pitchFamily="50" charset="-128"/>
            </a:endParaRPr>
          </a:p>
          <a:p>
            <a:pPr algn="ctr"/>
            <a:r>
              <a:rPr lang="en-US" altLang="ja-JP" sz="700" dirty="0" smtClean="0">
                <a:latin typeface="メイリオ" panose="020B0604030504040204" pitchFamily="50" charset="-128"/>
                <a:ea typeface="メイリオ" panose="020B0604030504040204" pitchFamily="50" charset="-128"/>
              </a:rPr>
              <a:t>QR</a:t>
            </a:r>
            <a:r>
              <a:rPr lang="ja-JP" altLang="en-US" sz="700" dirty="0" smtClean="0">
                <a:latin typeface="メイリオ" panose="020B0604030504040204" pitchFamily="50" charset="-128"/>
                <a:ea typeface="メイリオ" panose="020B0604030504040204" pitchFamily="50" charset="-128"/>
              </a:rPr>
              <a:t>コード</a:t>
            </a:r>
            <a:endParaRPr kumimoji="1" lang="ja-JP" altLang="en-US" sz="700" dirty="0">
              <a:latin typeface="メイリオ" panose="020B0604030504040204" pitchFamily="50" charset="-128"/>
              <a:ea typeface="メイリオ" panose="020B0604030504040204" pitchFamily="50" charset="-128"/>
            </a:endParaRPr>
          </a:p>
        </p:txBody>
      </p:sp>
      <p:sp>
        <p:nvSpPr>
          <p:cNvPr id="91" name="テキスト ボックス 90"/>
          <p:cNvSpPr txBox="1"/>
          <p:nvPr/>
        </p:nvSpPr>
        <p:spPr>
          <a:xfrm>
            <a:off x="2260439" y="7525272"/>
            <a:ext cx="1774734" cy="492443"/>
          </a:xfrm>
          <a:prstGeom prst="rect">
            <a:avLst/>
          </a:prstGeom>
          <a:noFill/>
        </p:spPr>
        <p:txBody>
          <a:bodyPr wrap="square" lIns="0" tIns="0" rIns="0" bIns="0" rtlCol="0">
            <a:spAutoFit/>
          </a:bodyPr>
          <a:lstStyle/>
          <a:p>
            <a:r>
              <a:rPr kumimoji="1" lang="ja-JP" altLang="en-US" sz="800" dirty="0" smtClean="0">
                <a:latin typeface="メイリオ" panose="020B0604030504040204" pitchFamily="50" charset="-128"/>
                <a:ea typeface="メイリオ" panose="020B0604030504040204" pitchFamily="50" charset="-128"/>
              </a:rPr>
              <a:t>①ザ・ビジネスモールのサイトに</a:t>
            </a:r>
            <a:endParaRPr kumimoji="1" lang="en-US" altLang="ja-JP" sz="800" dirty="0" smtClean="0">
              <a:latin typeface="メイリオ" panose="020B0604030504040204" pitchFamily="50" charset="-128"/>
              <a:ea typeface="メイリオ" panose="020B0604030504040204" pitchFamily="50" charset="-128"/>
            </a:endParaRPr>
          </a:p>
          <a:p>
            <a:r>
              <a:rPr kumimoji="1" lang="ja-JP" altLang="en-US" sz="800" dirty="0" smtClean="0">
                <a:latin typeface="メイリオ" panose="020B0604030504040204" pitchFamily="50" charset="-128"/>
                <a:ea typeface="メイリオ" panose="020B0604030504040204" pitchFamily="50" charset="-128"/>
              </a:rPr>
              <a:t>アクセスし「ユーザー登録（無料）」をクリック。</a:t>
            </a:r>
            <a:endParaRPr kumimoji="1" lang="en-US" altLang="ja-JP" sz="800" dirty="0" smtClean="0">
              <a:latin typeface="メイリオ" panose="020B0604030504040204" pitchFamily="50" charset="-128"/>
              <a:ea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rPr>
              <a:t>または、右の</a:t>
            </a:r>
            <a:r>
              <a:rPr lang="en-US" altLang="ja-JP" sz="800" dirty="0" smtClean="0">
                <a:latin typeface="メイリオ" panose="020B0604030504040204" pitchFamily="50" charset="-128"/>
                <a:ea typeface="メイリオ" panose="020B0604030504040204" pitchFamily="50" charset="-128"/>
              </a:rPr>
              <a:t>QR</a:t>
            </a:r>
            <a:r>
              <a:rPr lang="ja-JP" altLang="en-US" sz="800" dirty="0" smtClean="0">
                <a:latin typeface="メイリオ" panose="020B0604030504040204" pitchFamily="50" charset="-128"/>
                <a:ea typeface="メイリオ" panose="020B0604030504040204" pitchFamily="50" charset="-128"/>
              </a:rPr>
              <a:t>コードを読み取ります。</a:t>
            </a:r>
            <a:endParaRPr kumimoji="1" lang="ja-JP" altLang="en-US" sz="800" dirty="0">
              <a:latin typeface="メイリオ" panose="020B0604030504040204" pitchFamily="50" charset="-128"/>
              <a:ea typeface="メイリオ" panose="020B0604030504040204" pitchFamily="50" charset="-128"/>
            </a:endParaRPr>
          </a:p>
        </p:txBody>
      </p:sp>
      <p:sp>
        <p:nvSpPr>
          <p:cNvPr id="92" name="テキスト ボックス 91"/>
          <p:cNvSpPr txBox="1"/>
          <p:nvPr/>
        </p:nvSpPr>
        <p:spPr>
          <a:xfrm>
            <a:off x="4980784" y="7508306"/>
            <a:ext cx="1660458" cy="246221"/>
          </a:xfrm>
          <a:prstGeom prst="rect">
            <a:avLst/>
          </a:prstGeom>
          <a:noFill/>
        </p:spPr>
        <p:txBody>
          <a:bodyPr wrap="square" lIns="0" tIns="0" rIns="0" bIns="0" rtlCol="0">
            <a:spAutoFit/>
          </a:bodyPr>
          <a:lstStyle/>
          <a:p>
            <a:r>
              <a:rPr kumimoji="1" lang="ja-JP" altLang="en-US" sz="800" dirty="0" smtClean="0">
                <a:latin typeface="メイリオ" panose="020B0604030504040204" pitchFamily="50" charset="-128"/>
                <a:ea typeface="メイリオ" panose="020B0604030504040204" pitchFamily="50" charset="-128"/>
              </a:rPr>
              <a:t>②必要項目を記入し、ユーザー登録を申請します。</a:t>
            </a:r>
            <a:endParaRPr kumimoji="1" lang="ja-JP" altLang="en-US" sz="800" dirty="0">
              <a:latin typeface="メイリオ" panose="020B0604030504040204" pitchFamily="50" charset="-128"/>
              <a:ea typeface="メイリオ" panose="020B0604030504040204" pitchFamily="50" charset="-128"/>
            </a:endParaRPr>
          </a:p>
        </p:txBody>
      </p:sp>
      <p:sp>
        <p:nvSpPr>
          <p:cNvPr id="93" name="テキスト ボックス 92"/>
          <p:cNvSpPr txBox="1"/>
          <p:nvPr/>
        </p:nvSpPr>
        <p:spPr>
          <a:xfrm>
            <a:off x="4980784" y="7862581"/>
            <a:ext cx="1690215" cy="492443"/>
          </a:xfrm>
          <a:prstGeom prst="rect">
            <a:avLst/>
          </a:prstGeom>
          <a:noFill/>
        </p:spPr>
        <p:txBody>
          <a:bodyPr wrap="square" lIns="0" tIns="0" rIns="0" bIns="0" rtlCol="0">
            <a:spAutoFit/>
          </a:bodyPr>
          <a:lstStyle/>
          <a:p>
            <a:r>
              <a:rPr lang="ja-JP" altLang="en-US" sz="800" dirty="0" smtClean="0">
                <a:latin typeface="メイリオ" panose="020B0604030504040204" pitchFamily="50" charset="-128"/>
                <a:ea typeface="メイリオ" panose="020B0604030504040204" pitchFamily="50" charset="-128"/>
              </a:rPr>
              <a:t>③商工会議所での確認後</a:t>
            </a:r>
            <a:r>
              <a:rPr lang="ja-JP" altLang="en-US" sz="800" dirty="0" smtClean="0">
                <a:latin typeface="メイリオ" panose="020B0604030504040204" pitchFamily="50" charset="-128"/>
                <a:ea typeface="メイリオ" panose="020B0604030504040204" pitchFamily="50" charset="-128"/>
              </a:rPr>
              <a:t>、</a:t>
            </a:r>
            <a:endParaRPr lang="en-US" altLang="ja-JP" sz="800" dirty="0" smtClean="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rPr>
              <a:t>登録</a:t>
            </a:r>
            <a:r>
              <a:rPr lang="ja-JP" altLang="en-US" sz="800" dirty="0" smtClean="0">
                <a:latin typeface="メイリオ" panose="020B0604030504040204" pitchFamily="50" charset="-128"/>
                <a:ea typeface="メイリオ" panose="020B0604030504040204" pitchFamily="50" charset="-128"/>
              </a:rPr>
              <a:t>完了メールが届きます。</a:t>
            </a:r>
            <a:endParaRPr lang="en-US" altLang="ja-JP" sz="800" dirty="0" smtClean="0">
              <a:latin typeface="メイリオ" panose="020B0604030504040204" pitchFamily="50" charset="-128"/>
              <a:ea typeface="メイリオ" panose="020B0604030504040204" pitchFamily="50" charset="-128"/>
            </a:endParaRPr>
          </a:p>
          <a:p>
            <a:r>
              <a:rPr kumimoji="1" lang="ja-JP" altLang="en-US" sz="800" dirty="0" smtClean="0">
                <a:latin typeface="メイリオ" panose="020B0604030504040204" pitchFamily="50" charset="-128"/>
                <a:ea typeface="メイリオ" panose="020B0604030504040204" pitchFamily="50" charset="-128"/>
              </a:rPr>
              <a:t>④パスワードを登録</a:t>
            </a:r>
            <a:r>
              <a:rPr kumimoji="1" lang="ja-JP" altLang="en-US" sz="800" dirty="0" smtClean="0">
                <a:latin typeface="メイリオ" panose="020B0604030504040204" pitchFamily="50" charset="-128"/>
                <a:ea typeface="メイリオ" panose="020B0604030504040204" pitchFamily="50" charset="-128"/>
              </a:rPr>
              <a:t>し</a:t>
            </a:r>
            <a:r>
              <a:rPr lang="ja-JP" altLang="en-US" sz="800" dirty="0" smtClean="0">
                <a:latin typeface="メイリオ" panose="020B0604030504040204" pitchFamily="50" charset="-128"/>
                <a:ea typeface="メイリオ" panose="020B0604030504040204" pitchFamily="50" charset="-128"/>
              </a:rPr>
              <a:t>ロ</a:t>
            </a:r>
            <a:r>
              <a:rPr lang="ja-JP" altLang="en-US" sz="800" dirty="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グイン</a:t>
            </a:r>
            <a:endParaRPr lang="en-US" altLang="ja-JP" sz="800" dirty="0" smtClean="0">
              <a:latin typeface="メイリオ" panose="020B0604030504040204" pitchFamily="50" charset="-128"/>
              <a:ea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rPr>
              <a:t>　</a:t>
            </a:r>
            <a:r>
              <a:rPr kumimoji="1" lang="ja-JP" altLang="en-US" sz="800" dirty="0" smtClean="0">
                <a:latin typeface="メイリオ" panose="020B0604030504040204" pitchFamily="50" charset="-128"/>
                <a:ea typeface="メイリオ" panose="020B0604030504040204" pitchFamily="50" charset="-128"/>
              </a:rPr>
              <a:t>して</a:t>
            </a:r>
            <a:r>
              <a:rPr kumimoji="1" lang="ja-JP" altLang="en-US" sz="800" dirty="0" smtClean="0">
                <a:latin typeface="メイリオ" panose="020B0604030504040204" pitchFamily="50" charset="-128"/>
                <a:ea typeface="メイリオ" panose="020B0604030504040204" pitchFamily="50" charset="-128"/>
              </a:rPr>
              <a:t>利用を開始します。</a:t>
            </a:r>
            <a:endParaRPr kumimoji="1" lang="ja-JP" altLang="en-US" sz="800" dirty="0">
              <a:latin typeface="メイリオ" panose="020B0604030504040204" pitchFamily="50" charset="-128"/>
              <a:ea typeface="メイリオ" panose="020B0604030504040204" pitchFamily="50" charset="-128"/>
            </a:endParaRPr>
          </a:p>
        </p:txBody>
      </p:sp>
      <p:sp>
        <p:nvSpPr>
          <p:cNvPr id="94" name="テキスト ボックス 93"/>
          <p:cNvSpPr txBox="1"/>
          <p:nvPr/>
        </p:nvSpPr>
        <p:spPr>
          <a:xfrm>
            <a:off x="2207697" y="7164288"/>
            <a:ext cx="4634426" cy="261610"/>
          </a:xfrm>
          <a:prstGeom prst="rect">
            <a:avLst/>
          </a:prstGeom>
          <a:solidFill>
            <a:srgbClr val="CCECFF"/>
          </a:solidFill>
        </p:spPr>
        <p:txBody>
          <a:bodyPr wrap="square" lIns="144000" rIns="0" rtlCol="0">
            <a:spAutoFit/>
          </a:bodyPr>
          <a:lstStyle/>
          <a:p>
            <a:r>
              <a:rPr lang="ja-JP" altLang="en-US" sz="1100" b="1" dirty="0" smtClean="0">
                <a:solidFill>
                  <a:srgbClr val="0070C0"/>
                </a:solidFill>
                <a:latin typeface="メイリオ" panose="020B0604030504040204" pitchFamily="50" charset="-128"/>
                <a:ea typeface="メイリオ" panose="020B0604030504040204" pitchFamily="50" charset="-128"/>
              </a:rPr>
              <a:t>ユーザー登録方法について</a:t>
            </a:r>
            <a:endParaRPr kumimoji="1" lang="ja-JP" altLang="en-US" sz="1100" b="1" dirty="0">
              <a:solidFill>
                <a:srgbClr val="0070C0"/>
              </a:solidFill>
              <a:latin typeface="メイリオ" panose="020B0604030504040204" pitchFamily="50" charset="-128"/>
              <a:ea typeface="メイリオ" panose="020B0604030504040204" pitchFamily="50" charset="-128"/>
            </a:endParaRPr>
          </a:p>
        </p:txBody>
      </p:sp>
      <p:sp>
        <p:nvSpPr>
          <p:cNvPr id="95" name="正方形/長方形 94"/>
          <p:cNvSpPr/>
          <p:nvPr/>
        </p:nvSpPr>
        <p:spPr>
          <a:xfrm>
            <a:off x="0" y="8749044"/>
            <a:ext cx="6858000" cy="39495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6" name="テキスト ボックス 95"/>
          <p:cNvSpPr txBox="1"/>
          <p:nvPr/>
        </p:nvSpPr>
        <p:spPr>
          <a:xfrm>
            <a:off x="622148" y="8888701"/>
            <a:ext cx="3600666" cy="253916"/>
          </a:xfrm>
          <a:prstGeom prst="rect">
            <a:avLst/>
          </a:prstGeom>
          <a:noFill/>
        </p:spPr>
        <p:txBody>
          <a:bodyPr wrap="none" rtlCol="0">
            <a:spAutoFit/>
          </a:bodyPr>
          <a:lstStyle/>
          <a:p>
            <a:r>
              <a:rPr lang="ja-JP" altLang="en-US" sz="900" dirty="0" smtClean="0">
                <a:solidFill>
                  <a:schemeClr val="bg1"/>
                </a:solidFill>
                <a:latin typeface="Microsoft YaHei" panose="020B0503020204020204" pitchFamily="34" charset="-122"/>
                <a:ea typeface="Microsoft YaHei" panose="020B0503020204020204" pitchFamily="34" charset="-122"/>
              </a:rPr>
              <a:t>■お問合せ先　</a:t>
            </a:r>
            <a:r>
              <a:rPr lang="ja-JP" altLang="en-US" sz="1050" b="1" dirty="0" smtClean="0">
                <a:solidFill>
                  <a:schemeClr val="bg1"/>
                </a:solidFill>
                <a:latin typeface="Microsoft YaHei" panose="020B0503020204020204" pitchFamily="34" charset="-122"/>
                <a:ea typeface="Microsoft YaHei" panose="020B0503020204020204" pitchFamily="34" charset="-122"/>
              </a:rPr>
              <a:t>ザ</a:t>
            </a:r>
            <a:r>
              <a:rPr lang="ja-JP" altLang="en-US" sz="1050" b="1" dirty="0">
                <a:solidFill>
                  <a:schemeClr val="bg1"/>
                </a:solidFill>
                <a:latin typeface="Microsoft YaHei" panose="020B0503020204020204" pitchFamily="34" charset="-122"/>
                <a:ea typeface="Microsoft YaHei" panose="020B0503020204020204" pitchFamily="34" charset="-122"/>
              </a:rPr>
              <a:t>・</a:t>
            </a:r>
            <a:r>
              <a:rPr lang="ja-JP" altLang="en-US" sz="1050" b="1" dirty="0" smtClean="0">
                <a:solidFill>
                  <a:schemeClr val="bg1"/>
                </a:solidFill>
                <a:latin typeface="Microsoft YaHei" panose="020B0503020204020204" pitchFamily="34" charset="-122"/>
                <a:ea typeface="Microsoft YaHei" panose="020B0503020204020204" pitchFamily="34" charset="-122"/>
              </a:rPr>
              <a:t>ビジネスモール事務局</a:t>
            </a:r>
            <a:r>
              <a:rPr lang="ja-JP" altLang="en-US" sz="900" dirty="0" smtClean="0">
                <a:solidFill>
                  <a:schemeClr val="bg1"/>
                </a:solidFill>
                <a:latin typeface="Microsoft YaHei" panose="020B0503020204020204" pitchFamily="34" charset="-122"/>
                <a:ea typeface="Microsoft YaHei" panose="020B0503020204020204" pitchFamily="34" charset="-122"/>
              </a:rPr>
              <a:t>（大阪商工会議所）</a:t>
            </a:r>
            <a:endParaRPr kumimoji="1" lang="ja-JP" altLang="en-US" sz="900" dirty="0">
              <a:solidFill>
                <a:schemeClr val="bg1"/>
              </a:solidFill>
              <a:latin typeface="Microsoft YaHei" panose="020B0503020204020204" pitchFamily="34" charset="-122"/>
              <a:ea typeface="Microsoft YaHei" panose="020B0503020204020204" pitchFamily="34" charset="-122"/>
            </a:endParaRPr>
          </a:p>
        </p:txBody>
      </p:sp>
      <p:pic>
        <p:nvPicPr>
          <p:cNvPr id="97" name="図 9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260983" y="8733843"/>
            <a:ext cx="410157" cy="410157"/>
          </a:xfrm>
          <a:prstGeom prst="rect">
            <a:avLst/>
          </a:prstGeom>
        </p:spPr>
      </p:pic>
      <p:sp>
        <p:nvSpPr>
          <p:cNvPr id="98" name="テキスト ボックス 97"/>
          <p:cNvSpPr txBox="1"/>
          <p:nvPr/>
        </p:nvSpPr>
        <p:spPr>
          <a:xfrm>
            <a:off x="622148" y="8749044"/>
            <a:ext cx="4083169" cy="215444"/>
          </a:xfrm>
          <a:prstGeom prst="rect">
            <a:avLst/>
          </a:prstGeom>
          <a:noFill/>
        </p:spPr>
        <p:txBody>
          <a:bodyPr wrap="none" rtlCol="0">
            <a:spAutoFit/>
          </a:bodyPr>
          <a:lstStyle/>
          <a:p>
            <a:r>
              <a:rPr lang="ja-JP" altLang="en-US" sz="800" dirty="0" smtClean="0">
                <a:solidFill>
                  <a:schemeClr val="bg1"/>
                </a:solidFill>
                <a:latin typeface="Microsoft YaHei" panose="020B0503020204020204" pitchFamily="34" charset="-122"/>
                <a:ea typeface="Microsoft YaHei" panose="020B0503020204020204" pitchFamily="34" charset="-122"/>
              </a:rPr>
              <a:t>全国の商工会議所・商工会会員企業限定の商取引支援サイト「ザ・ビジネスモール」</a:t>
            </a:r>
            <a:endParaRPr kumimoji="1" lang="ja-JP" altLang="en-US" sz="800" dirty="0">
              <a:solidFill>
                <a:schemeClr val="bg1"/>
              </a:solidFill>
              <a:latin typeface="Microsoft YaHei" panose="020B0503020204020204" pitchFamily="34" charset="-122"/>
              <a:ea typeface="Microsoft YaHei" panose="020B0503020204020204" pitchFamily="34" charset="-122"/>
            </a:endParaRPr>
          </a:p>
        </p:txBody>
      </p:sp>
      <p:sp>
        <p:nvSpPr>
          <p:cNvPr id="99" name="テキスト ボックス 98"/>
          <p:cNvSpPr txBox="1"/>
          <p:nvPr/>
        </p:nvSpPr>
        <p:spPr>
          <a:xfrm>
            <a:off x="4793377" y="8759428"/>
            <a:ext cx="1620957" cy="338554"/>
          </a:xfrm>
          <a:prstGeom prst="rect">
            <a:avLst/>
          </a:prstGeom>
          <a:noFill/>
        </p:spPr>
        <p:txBody>
          <a:bodyPr wrap="none" rtlCol="0">
            <a:spAutoFit/>
          </a:bodyPr>
          <a:lstStyle/>
          <a:p>
            <a:r>
              <a:rPr kumimoji="1" lang="en-US" altLang="ja-JP" sz="800" dirty="0" smtClean="0">
                <a:solidFill>
                  <a:schemeClr val="bg1"/>
                </a:solidFill>
                <a:latin typeface="メイリオ" panose="020B0604030504040204" pitchFamily="50" charset="-128"/>
                <a:ea typeface="メイリオ" panose="020B0604030504040204" pitchFamily="50" charset="-128"/>
              </a:rPr>
              <a:t>Tel</a:t>
            </a:r>
            <a:r>
              <a:rPr kumimoji="1" lang="ja-JP" altLang="en-US" sz="800" dirty="0" smtClean="0">
                <a:solidFill>
                  <a:schemeClr val="bg1"/>
                </a:solidFill>
                <a:latin typeface="メイリオ" panose="020B0604030504040204" pitchFamily="50" charset="-128"/>
                <a:ea typeface="メイリオ" panose="020B0604030504040204" pitchFamily="50" charset="-128"/>
              </a:rPr>
              <a:t>：</a:t>
            </a:r>
            <a:r>
              <a:rPr kumimoji="1" lang="en-US" altLang="ja-JP" sz="800" dirty="0" smtClean="0">
                <a:solidFill>
                  <a:schemeClr val="bg1"/>
                </a:solidFill>
                <a:latin typeface="メイリオ" panose="020B0604030504040204" pitchFamily="50" charset="-128"/>
                <a:ea typeface="メイリオ" panose="020B0604030504040204" pitchFamily="50" charset="-128"/>
              </a:rPr>
              <a:t>050-7105-6220</a:t>
            </a:r>
          </a:p>
          <a:p>
            <a:r>
              <a:rPr lang="ja-JP" altLang="en-US" sz="800" dirty="0" smtClean="0">
                <a:solidFill>
                  <a:schemeClr val="bg1"/>
                </a:solidFill>
                <a:latin typeface="メイリオ" panose="020B0604030504040204" pitchFamily="50" charset="-128"/>
                <a:ea typeface="メイリオ" panose="020B0604030504040204" pitchFamily="50" charset="-128"/>
              </a:rPr>
              <a:t>メール：</a:t>
            </a:r>
            <a:r>
              <a:rPr lang="en-US" altLang="ja-JP" sz="800" dirty="0" smtClean="0">
                <a:solidFill>
                  <a:schemeClr val="bg1"/>
                </a:solidFill>
                <a:latin typeface="メイリオ" panose="020B0604030504040204" pitchFamily="50" charset="-128"/>
                <a:ea typeface="メイリオ" panose="020B0604030504040204" pitchFamily="50" charset="-128"/>
              </a:rPr>
              <a:t>b-mall@b-mall.ne.jp</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cxnSp>
        <p:nvCxnSpPr>
          <p:cNvPr id="11" name="直線コネクタ 10"/>
          <p:cNvCxnSpPr/>
          <p:nvPr/>
        </p:nvCxnSpPr>
        <p:spPr>
          <a:xfrm>
            <a:off x="8289540" y="8291501"/>
            <a:ext cx="914400" cy="914400"/>
          </a:xfrm>
          <a:prstGeom prst="line">
            <a:avLst/>
          </a:prstGeom>
        </p:spPr>
        <p:style>
          <a:lnRef idx="1">
            <a:schemeClr val="accent1"/>
          </a:lnRef>
          <a:fillRef idx="0">
            <a:schemeClr val="accent1"/>
          </a:fillRef>
          <a:effectRef idx="0">
            <a:schemeClr val="accent1"/>
          </a:effectRef>
          <a:fontRef idx="minor">
            <a:schemeClr val="tx1"/>
          </a:fontRef>
        </p:style>
      </p:cxnSp>
      <p:sp>
        <p:nvSpPr>
          <p:cNvPr id="101" name="テキスト ボックス 100"/>
          <p:cNvSpPr txBox="1"/>
          <p:nvPr/>
        </p:nvSpPr>
        <p:spPr>
          <a:xfrm>
            <a:off x="0" y="6588224"/>
            <a:ext cx="6858000" cy="205340"/>
          </a:xfrm>
          <a:prstGeom prst="rect">
            <a:avLst/>
          </a:prstGeom>
          <a:pattFill prst="wdDnDiag">
            <a:fgClr>
              <a:schemeClr val="accent6">
                <a:lumMod val="40000"/>
                <a:lumOff val="60000"/>
              </a:schemeClr>
            </a:fgClr>
            <a:bgClr>
              <a:schemeClr val="bg1"/>
            </a:bgClr>
          </a:pattFill>
        </p:spPr>
        <p:txBody>
          <a:bodyPr wrap="square" lIns="0" tIns="0" rIns="0" bIns="0" rtlCol="0" anchor="t">
            <a:noAutofit/>
          </a:bodyPr>
          <a:lstStyle/>
          <a:p>
            <a:pPr algn="ctr"/>
            <a:r>
              <a:rPr kumimoji="1" lang="en-US" altLang="ja-JP" sz="1200" b="1" dirty="0" smtClean="0">
                <a:latin typeface="Microsoft YaHei" panose="020B0503020204020204" pitchFamily="34" charset="-122"/>
                <a:ea typeface="Microsoft YaHei" panose="020B0503020204020204" pitchFamily="34" charset="-122"/>
              </a:rPr>
              <a:t>BM</a:t>
            </a:r>
            <a:r>
              <a:rPr kumimoji="1" lang="ja-JP" altLang="en-US" sz="1200" b="1" dirty="0" smtClean="0">
                <a:latin typeface="Microsoft YaHei" panose="020B0503020204020204" pitchFamily="34" charset="-122"/>
                <a:ea typeface="Microsoft YaHei" panose="020B0503020204020204" pitchFamily="34" charset="-122"/>
              </a:rPr>
              <a:t>ファクトリーを利用するには</a:t>
            </a:r>
            <a:endParaRPr kumimoji="1" lang="ja-JP" altLang="en-US" sz="1200" b="1" dirty="0">
              <a:latin typeface="Microsoft YaHei" panose="020B0503020204020204" pitchFamily="34" charset="-122"/>
              <a:ea typeface="Microsoft YaHei" panose="020B0503020204020204" pitchFamily="34" charset="-122"/>
            </a:endParaRPr>
          </a:p>
        </p:txBody>
      </p:sp>
      <p:pic>
        <p:nvPicPr>
          <p:cNvPr id="13" name="図 12"/>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460264" y="4644008"/>
            <a:ext cx="519581" cy="519581"/>
          </a:xfrm>
          <a:prstGeom prst="rect">
            <a:avLst/>
          </a:prstGeom>
        </p:spPr>
      </p:pic>
      <p:sp>
        <p:nvSpPr>
          <p:cNvPr id="121" name="右矢印 120"/>
          <p:cNvSpPr/>
          <p:nvPr/>
        </p:nvSpPr>
        <p:spPr>
          <a:xfrm flipH="1">
            <a:off x="3969060" y="5263776"/>
            <a:ext cx="2384720" cy="1159778"/>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bg1"/>
                </a:solidFill>
                <a:latin typeface="メイリオ" panose="020B0604030504040204" pitchFamily="50" charset="-128"/>
                <a:ea typeface="メイリオ" panose="020B0604030504040204" pitchFamily="50" charset="-128"/>
              </a:rPr>
              <a:t>大手</a:t>
            </a:r>
            <a:r>
              <a:rPr lang="ja-JP" altLang="en-US" sz="1200" b="1" dirty="0">
                <a:solidFill>
                  <a:schemeClr val="bg1"/>
                </a:solidFill>
                <a:latin typeface="メイリオ" panose="020B0604030504040204" pitchFamily="50" charset="-128"/>
                <a:ea typeface="メイリオ" panose="020B0604030504040204" pitchFamily="50" charset="-128"/>
              </a:rPr>
              <a:t>メーカーとの取引</a:t>
            </a:r>
            <a:r>
              <a:rPr lang="ja-JP" altLang="en-US" sz="1200" b="1" dirty="0" smtClean="0">
                <a:solidFill>
                  <a:schemeClr val="bg1"/>
                </a:solidFill>
                <a:latin typeface="メイリオ" panose="020B0604030504040204" pitchFamily="50" charset="-128"/>
                <a:ea typeface="メイリオ" panose="020B0604030504040204" pitchFamily="50" charset="-128"/>
              </a:rPr>
              <a:t>機会</a:t>
            </a:r>
            <a:endParaRPr lang="en-US" altLang="ja-JP" sz="1200" b="1" dirty="0" smtClean="0">
              <a:solidFill>
                <a:schemeClr val="bg1"/>
              </a:solidFill>
              <a:latin typeface="メイリオ" panose="020B0604030504040204" pitchFamily="50" charset="-128"/>
              <a:ea typeface="メイリオ" panose="020B0604030504040204" pitchFamily="50" charset="-128"/>
            </a:endParaRPr>
          </a:p>
          <a:p>
            <a:pPr algn="ctr"/>
            <a:r>
              <a:rPr lang="ja-JP" altLang="en-US" sz="1200" b="1" dirty="0" smtClean="0">
                <a:solidFill>
                  <a:schemeClr val="bg1"/>
                </a:solidFill>
                <a:latin typeface="メイリオ" panose="020B0604030504040204" pitchFamily="50" charset="-128"/>
                <a:ea typeface="メイリオ" panose="020B0604030504040204" pitchFamily="50" charset="-128"/>
              </a:rPr>
              <a:t>販路拡大</a:t>
            </a:r>
            <a:endParaRPr lang="en-US" altLang="ja-JP" sz="1200" b="1" dirty="0">
              <a:solidFill>
                <a:schemeClr val="bg1"/>
              </a:solidFill>
              <a:latin typeface="メイリオ" panose="020B0604030504040204" pitchFamily="50" charset="-128"/>
              <a:ea typeface="メイリオ" panose="020B0604030504040204" pitchFamily="50" charset="-128"/>
            </a:endParaRPr>
          </a:p>
        </p:txBody>
      </p:sp>
      <p:sp>
        <p:nvSpPr>
          <p:cNvPr id="122" name="右矢印 121"/>
          <p:cNvSpPr/>
          <p:nvPr/>
        </p:nvSpPr>
        <p:spPr>
          <a:xfrm>
            <a:off x="624946" y="5284430"/>
            <a:ext cx="2336002" cy="1159778"/>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latin typeface="メイリオ" panose="020B0604030504040204" pitchFamily="50" charset="-128"/>
                <a:ea typeface="メイリオ" panose="020B0604030504040204" pitchFamily="50" charset="-128"/>
              </a:rPr>
              <a:t>自社だけでは解決</a:t>
            </a:r>
            <a:r>
              <a:rPr lang="ja-JP" altLang="en-US" sz="1200" b="1" dirty="0" smtClean="0">
                <a:latin typeface="メイリオ" panose="020B0604030504040204" pitchFamily="50" charset="-128"/>
                <a:ea typeface="メイリオ" panose="020B0604030504040204" pitchFamily="50" charset="-128"/>
              </a:rPr>
              <a:t>できない</a:t>
            </a:r>
            <a:endParaRPr lang="en-US" altLang="ja-JP" sz="1200" b="1" dirty="0" smtClean="0">
              <a:latin typeface="メイリオ" panose="020B0604030504040204" pitchFamily="50" charset="-128"/>
              <a:ea typeface="メイリオ" panose="020B0604030504040204" pitchFamily="50" charset="-128"/>
            </a:endParaRPr>
          </a:p>
          <a:p>
            <a:pPr algn="ctr"/>
            <a:r>
              <a:rPr lang="ja-JP" altLang="en-US" sz="1200" b="1" dirty="0" smtClean="0">
                <a:latin typeface="メイリオ" panose="020B0604030504040204" pitchFamily="50" charset="-128"/>
                <a:ea typeface="メイリオ" panose="020B0604030504040204" pitchFamily="50" charset="-128"/>
              </a:rPr>
              <a:t>技術課題、ニーズ</a:t>
            </a:r>
            <a:endParaRPr kumimoji="1" lang="ja-JP" altLang="en-US" sz="1200" b="1" dirty="0">
              <a:latin typeface="メイリオ" panose="020B0604030504040204" pitchFamily="50" charset="-128"/>
              <a:ea typeface="メイリオ" panose="020B0604030504040204" pitchFamily="50" charset="-128"/>
            </a:endParaRPr>
          </a:p>
        </p:txBody>
      </p:sp>
      <p:sp>
        <p:nvSpPr>
          <p:cNvPr id="123" name="角丸四角形 122"/>
          <p:cNvSpPr/>
          <p:nvPr/>
        </p:nvSpPr>
        <p:spPr>
          <a:xfrm>
            <a:off x="3661851" y="2951820"/>
            <a:ext cx="719525" cy="360000"/>
          </a:xfrm>
          <a:prstGeom prst="roundRect">
            <a:avLst/>
          </a:prstGeom>
          <a:solidFill>
            <a:srgbClr val="CCFF99"/>
          </a:solidFill>
          <a:ln w="3810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900" dirty="0" smtClean="0">
                <a:solidFill>
                  <a:schemeClr val="tx1"/>
                </a:solidFill>
                <a:latin typeface="メイリオ" panose="020B0604030504040204" pitchFamily="50" charset="-128"/>
                <a:ea typeface="メイリオ" panose="020B0604030504040204" pitchFamily="50" charset="-128"/>
              </a:rPr>
              <a:t>無料で</a:t>
            </a:r>
            <a:endParaRPr lang="en-US" altLang="ja-JP" sz="900" dirty="0" smtClean="0">
              <a:solidFill>
                <a:schemeClr val="tx1"/>
              </a:solidFill>
              <a:latin typeface="メイリオ" panose="020B0604030504040204" pitchFamily="50" charset="-128"/>
              <a:ea typeface="メイリオ" panose="020B0604030504040204" pitchFamily="50" charset="-128"/>
            </a:endParaRPr>
          </a:p>
          <a:p>
            <a:pPr algn="ctr"/>
            <a:r>
              <a:rPr lang="ja-JP" altLang="en-US" sz="900" dirty="0" smtClean="0">
                <a:solidFill>
                  <a:schemeClr val="tx1"/>
                </a:solidFill>
                <a:latin typeface="メイリオ" panose="020B0604030504040204" pitchFamily="50" charset="-128"/>
                <a:ea typeface="メイリオ" panose="020B0604030504040204" pitchFamily="50" charset="-128"/>
              </a:rPr>
              <a:t>取引先拡大</a:t>
            </a:r>
            <a:endParaRPr lang="en-US" altLang="ja-JP" sz="900" dirty="0" smtClean="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4440629" y="2951820"/>
            <a:ext cx="1017349" cy="360000"/>
          </a:xfrm>
          <a:prstGeom prst="roundRect">
            <a:avLst/>
          </a:prstGeom>
          <a:solidFill>
            <a:srgbClr val="CCFF99"/>
          </a:solidFill>
          <a:ln w="3810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900" dirty="0" smtClean="0">
                <a:solidFill>
                  <a:schemeClr val="tx1"/>
                </a:solidFill>
                <a:latin typeface="メイリオ" panose="020B0604030504040204" pitchFamily="50" charset="-128"/>
                <a:ea typeface="メイリオ" panose="020B0604030504040204" pitchFamily="50" charset="-128"/>
              </a:rPr>
              <a:t>ニーズ募集が</a:t>
            </a:r>
            <a:endParaRPr lang="en-US" altLang="ja-JP" sz="900" dirty="0" smtClean="0">
              <a:solidFill>
                <a:schemeClr val="tx1"/>
              </a:solidFill>
              <a:latin typeface="メイリオ" panose="020B0604030504040204" pitchFamily="50" charset="-128"/>
              <a:ea typeface="メイリオ" panose="020B0604030504040204" pitchFamily="50" charset="-128"/>
            </a:endParaRPr>
          </a:p>
          <a:p>
            <a:pPr algn="ctr"/>
            <a:r>
              <a:rPr lang="ja-JP" altLang="en-US" sz="900" dirty="0" smtClean="0">
                <a:solidFill>
                  <a:schemeClr val="tx1"/>
                </a:solidFill>
                <a:latin typeface="メイリオ" panose="020B0604030504040204" pitchFamily="50" charset="-128"/>
                <a:ea typeface="メイリオ" panose="020B0604030504040204" pitchFamily="50" charset="-128"/>
              </a:rPr>
              <a:t>メールで届く</a:t>
            </a:r>
            <a:endParaRPr lang="en-US" altLang="ja-JP" sz="900" dirty="0" smtClean="0">
              <a:solidFill>
                <a:schemeClr val="tx1"/>
              </a:solidFill>
              <a:latin typeface="メイリオ" panose="020B0604030504040204" pitchFamily="50" charset="-128"/>
              <a:ea typeface="メイリオ" panose="020B0604030504040204" pitchFamily="50" charset="-128"/>
            </a:endParaRPr>
          </a:p>
        </p:txBody>
      </p:sp>
      <p:sp>
        <p:nvSpPr>
          <p:cNvPr id="125" name="テキスト ボックス 124"/>
          <p:cNvSpPr txBox="1"/>
          <p:nvPr/>
        </p:nvSpPr>
        <p:spPr>
          <a:xfrm>
            <a:off x="175106" y="3999709"/>
            <a:ext cx="6532958" cy="590822"/>
          </a:xfrm>
          <a:prstGeom prst="rect">
            <a:avLst/>
          </a:prstGeom>
          <a:solidFill>
            <a:schemeClr val="bg1">
              <a:alpha val="36000"/>
            </a:schemeClr>
          </a:solidFill>
          <a:ln>
            <a:noFill/>
            <a:prstDash val="sysDot"/>
          </a:ln>
        </p:spPr>
        <p:txBody>
          <a:bodyPr wrap="square" lIns="36000" tIns="36000" rIns="36000" bIns="36000" rtlCol="0" anchor="t">
            <a:noAutofit/>
          </a:bodyPr>
          <a:lstStyle/>
          <a:p>
            <a:r>
              <a:rPr lang="ja-JP" altLang="en-US" sz="900" dirty="0">
                <a:latin typeface="メイリオ" panose="020B0604030504040204" pitchFamily="50" charset="-128"/>
                <a:ea typeface="メイリオ" panose="020B0604030504040204" pitchFamily="50" charset="-128"/>
              </a:rPr>
              <a:t>大企業（大手メーカー等）からの仕入調達先や委託先募集の案件のほか、自社やこれまでの取引先だけでは解決できなかった課題や新たな製品、新たなビジネスモデルなどを創出する「オープンイノベーション」実現のための</a:t>
            </a:r>
            <a:r>
              <a:rPr lang="ja-JP" altLang="en-US" sz="900" dirty="0" smtClean="0">
                <a:latin typeface="メイリオ" panose="020B0604030504040204" pitchFamily="50" charset="-128"/>
                <a:ea typeface="メイリオ" panose="020B0604030504040204" pitchFamily="50" charset="-128"/>
              </a:rPr>
              <a:t>案件を随時公開。</a:t>
            </a:r>
            <a:endParaRPr lang="en-US" altLang="ja-JP" sz="900" dirty="0" smtClean="0">
              <a:latin typeface="メイリオ" panose="020B0604030504040204" pitchFamily="50" charset="-128"/>
              <a:ea typeface="メイリオ" panose="020B0604030504040204" pitchFamily="50" charset="-128"/>
            </a:endParaRPr>
          </a:p>
          <a:p>
            <a:r>
              <a:rPr lang="ja-JP" altLang="en-US" sz="900" dirty="0" smtClean="0">
                <a:latin typeface="メイリオ" panose="020B0604030504040204" pitchFamily="50" charset="-128"/>
                <a:ea typeface="メイリオ" panose="020B0604030504040204" pitchFamily="50" charset="-128"/>
              </a:rPr>
              <a:t>商談モールと同じく、ザ</a:t>
            </a:r>
            <a:r>
              <a:rPr lang="ja-JP" altLang="en-US" sz="900" dirty="0">
                <a:latin typeface="メイリオ" panose="020B0604030504040204" pitchFamily="50" charset="-128"/>
                <a:ea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rPr>
              <a:t>ビジネスモールのユーザーであればこの大企業からの技術募集に関する新着情報を受け取り、</a:t>
            </a:r>
            <a:endParaRPr lang="en-US" altLang="ja-JP" sz="900" dirty="0" smtClean="0">
              <a:latin typeface="メイリオ" panose="020B0604030504040204" pitchFamily="50" charset="-128"/>
              <a:ea typeface="メイリオ" panose="020B0604030504040204" pitchFamily="50" charset="-128"/>
            </a:endParaRPr>
          </a:p>
          <a:p>
            <a:r>
              <a:rPr lang="ja-JP" altLang="en-US" sz="900" dirty="0" smtClean="0">
                <a:latin typeface="メイリオ" panose="020B0604030504040204" pitchFamily="50" charset="-128"/>
                <a:ea typeface="メイリオ" panose="020B0604030504040204" pitchFamily="50" charset="-128"/>
              </a:rPr>
              <a:t>また応募する事ができます。</a:t>
            </a:r>
            <a:endParaRPr lang="en-US" altLang="ja-JP" sz="900" dirty="0" smtClean="0">
              <a:latin typeface="メイリオ" panose="020B0604030504040204" pitchFamily="50" charset="-128"/>
              <a:ea typeface="メイリオ" panose="020B0604030504040204" pitchFamily="50" charset="-128"/>
            </a:endParaRPr>
          </a:p>
        </p:txBody>
      </p:sp>
      <p:sp>
        <p:nvSpPr>
          <p:cNvPr id="126" name="テキスト ボックス 125"/>
          <p:cNvSpPr txBox="1"/>
          <p:nvPr/>
        </p:nvSpPr>
        <p:spPr>
          <a:xfrm>
            <a:off x="3552136" y="538279"/>
            <a:ext cx="3089106" cy="492443"/>
          </a:xfrm>
          <a:prstGeom prst="rect">
            <a:avLst/>
          </a:prstGeom>
          <a:noFill/>
        </p:spPr>
        <p:txBody>
          <a:bodyPr wrap="square" lIns="0" tIns="0" rIns="0" bIns="0" rtlCol="0">
            <a:spAutoFit/>
          </a:bodyPr>
          <a:lstStyle/>
          <a:p>
            <a:r>
              <a:rPr lang="ja-JP" altLang="en-US" sz="800" dirty="0">
                <a:latin typeface="メイリオ" panose="020B0604030504040204" pitchFamily="50" charset="-128"/>
                <a:ea typeface="メイリオ" panose="020B0604030504040204" pitchFamily="50" charset="-128"/>
              </a:rPr>
              <a:t>日本全国を対象としたマッチングシステム「ザ・商談モール」</a:t>
            </a:r>
            <a:r>
              <a:rPr lang="ja-JP" altLang="en-US" sz="800" dirty="0" smtClean="0">
                <a:latin typeface="メイリオ" panose="020B0604030504040204" pitchFamily="50" charset="-128"/>
                <a:ea typeface="メイリオ" panose="020B0604030504040204" pitchFamily="50" charset="-128"/>
              </a:rPr>
              <a:t>の</a:t>
            </a:r>
            <a:endParaRPr lang="en-US" altLang="ja-JP" sz="800" dirty="0" smtClean="0">
              <a:latin typeface="メイリオ" panose="020B0604030504040204" pitchFamily="50" charset="-128"/>
              <a:ea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rPr>
              <a:t>中</a:t>
            </a:r>
            <a:r>
              <a:rPr lang="ja-JP" altLang="en-US" sz="800" dirty="0">
                <a:latin typeface="メイリオ" panose="020B0604030504040204" pitchFamily="50" charset="-128"/>
                <a:ea typeface="メイリオ" panose="020B0604030504040204" pitchFamily="50" charset="-128"/>
              </a:rPr>
              <a:t>で、製造業・ものづくり関連の案件情報を掲載しています</a:t>
            </a:r>
            <a:r>
              <a:rPr lang="ja-JP" altLang="en-US" sz="800" dirty="0" smtClean="0">
                <a:latin typeface="メイリオ" panose="020B0604030504040204" pitchFamily="50" charset="-128"/>
                <a:ea typeface="メイリオ" panose="020B0604030504040204" pitchFamily="50" charset="-128"/>
              </a:rPr>
              <a:t>。</a:t>
            </a:r>
            <a:endParaRPr lang="en-US" altLang="ja-JP" sz="800" dirty="0" smtClean="0">
              <a:latin typeface="メイリオ" panose="020B0604030504040204" pitchFamily="50" charset="-128"/>
              <a:ea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rPr>
              <a:t>ザ</a:t>
            </a:r>
            <a:r>
              <a:rPr lang="ja-JP" altLang="en-US" sz="800" dirty="0">
                <a:latin typeface="メイリオ" panose="020B0604030504040204" pitchFamily="50" charset="-128"/>
                <a:ea typeface="メイリオ" panose="020B0604030504040204" pitchFamily="50" charset="-128"/>
              </a:rPr>
              <a:t>・ビジネスモールのユーザーで</a:t>
            </a:r>
            <a:r>
              <a:rPr lang="ja-JP" altLang="en-US" sz="800" dirty="0" smtClean="0">
                <a:latin typeface="メイリオ" panose="020B0604030504040204" pitchFamily="50" charset="-128"/>
                <a:ea typeface="メイリオ" panose="020B0604030504040204" pitchFamily="50" charset="-128"/>
              </a:rPr>
              <a:t>あれば、無料</a:t>
            </a:r>
            <a:r>
              <a:rPr lang="ja-JP" altLang="en-US" sz="800" dirty="0">
                <a:latin typeface="メイリオ" panose="020B0604030504040204" pitchFamily="50" charset="-128"/>
                <a:ea typeface="メイリオ" panose="020B0604030504040204" pitchFamily="50" charset="-128"/>
              </a:rPr>
              <a:t>で募集や提案</a:t>
            </a:r>
            <a:r>
              <a:rPr lang="ja-JP" altLang="en-US" sz="800" dirty="0" smtClean="0">
                <a:latin typeface="メイリオ" panose="020B0604030504040204" pitchFamily="50" charset="-128"/>
                <a:ea typeface="メイリオ" panose="020B0604030504040204" pitchFamily="50" charset="-128"/>
              </a:rPr>
              <a:t>が</a:t>
            </a:r>
            <a:endParaRPr lang="en-US" altLang="ja-JP" sz="800" dirty="0" smtClean="0">
              <a:latin typeface="メイリオ" panose="020B0604030504040204" pitchFamily="50" charset="-128"/>
              <a:ea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rPr>
              <a:t>できます。</a:t>
            </a:r>
            <a:endParaRPr lang="en-US" altLang="ja-JP" sz="800" dirty="0" smtClean="0">
              <a:latin typeface="BIZ UDPゴシック" panose="020B0400000000000000" pitchFamily="50" charset="-128"/>
              <a:ea typeface="BIZ UDPゴシック" panose="020B0400000000000000" pitchFamily="50" charset="-128"/>
            </a:endParaRPr>
          </a:p>
        </p:txBody>
      </p:sp>
      <p:sp>
        <p:nvSpPr>
          <p:cNvPr id="127" name="角丸四角形 126"/>
          <p:cNvSpPr/>
          <p:nvPr/>
        </p:nvSpPr>
        <p:spPr>
          <a:xfrm>
            <a:off x="5517232" y="2951820"/>
            <a:ext cx="1032269" cy="360000"/>
          </a:xfrm>
          <a:prstGeom prst="roundRect">
            <a:avLst/>
          </a:prstGeom>
          <a:solidFill>
            <a:srgbClr val="CCFF99"/>
          </a:solidFill>
          <a:ln w="3810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900" dirty="0" smtClean="0">
                <a:solidFill>
                  <a:schemeClr val="tx1"/>
                </a:solidFill>
                <a:latin typeface="メイリオ" panose="020B0604030504040204" pitchFamily="50" charset="-128"/>
                <a:ea typeface="メイリオ" panose="020B0604030504040204" pitchFamily="50" charset="-128"/>
              </a:rPr>
              <a:t>取引相手は</a:t>
            </a:r>
            <a:endParaRPr lang="en-US" altLang="ja-JP" sz="900" dirty="0" smtClean="0">
              <a:solidFill>
                <a:schemeClr val="tx1"/>
              </a:solidFill>
              <a:latin typeface="メイリオ" panose="020B0604030504040204" pitchFamily="50" charset="-128"/>
              <a:ea typeface="メイリオ" panose="020B0604030504040204" pitchFamily="50" charset="-128"/>
            </a:endParaRPr>
          </a:p>
          <a:p>
            <a:pPr algn="ctr"/>
            <a:r>
              <a:rPr lang="ja-JP" altLang="en-US" sz="900" dirty="0" smtClean="0">
                <a:solidFill>
                  <a:schemeClr val="tx1"/>
                </a:solidFill>
                <a:latin typeface="メイリオ" panose="020B0604030504040204" pitchFamily="50" charset="-128"/>
                <a:ea typeface="メイリオ" panose="020B0604030504040204" pitchFamily="50" charset="-128"/>
              </a:rPr>
              <a:t>会員企業のみ</a:t>
            </a:r>
            <a:endParaRPr lang="en-US" altLang="ja-JP" sz="900" dirty="0" smtClean="0">
              <a:solidFill>
                <a:schemeClr val="tx1"/>
              </a:solidFill>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368660" y="5195882"/>
            <a:ext cx="698909" cy="323165"/>
          </a:xfrm>
          <a:prstGeom prst="rect">
            <a:avLst/>
          </a:prstGeom>
          <a:solidFill>
            <a:schemeClr val="bg1"/>
          </a:solidFill>
        </p:spPr>
        <p:txBody>
          <a:bodyPr wrap="none" lIns="0" tIns="0" rIns="0" bIns="0" rtlCol="0">
            <a:spAutoFit/>
          </a:bodyPr>
          <a:lstStyle/>
          <a:p>
            <a:pPr algn="ctr"/>
            <a:r>
              <a:rPr kumimoji="1" lang="ja-JP" altLang="en-US" sz="700" dirty="0" smtClean="0">
                <a:latin typeface="BIZ UDPゴシック" panose="020B0400000000000000" pitchFamily="50" charset="-128"/>
                <a:ea typeface="BIZ UDPゴシック" panose="020B0400000000000000" pitchFamily="50" charset="-128"/>
              </a:rPr>
              <a:t>募集中のオープン</a:t>
            </a:r>
            <a:endParaRPr kumimoji="1" lang="en-US" altLang="ja-JP" sz="700" dirty="0" smtClean="0">
              <a:latin typeface="BIZ UDPゴシック" panose="020B0400000000000000" pitchFamily="50" charset="-128"/>
              <a:ea typeface="BIZ UDPゴシック" panose="020B0400000000000000" pitchFamily="50" charset="-128"/>
            </a:endParaRPr>
          </a:p>
          <a:p>
            <a:pPr algn="ctr"/>
            <a:r>
              <a:rPr kumimoji="1" lang="ja-JP" altLang="en-US" sz="700" dirty="0" smtClean="0">
                <a:latin typeface="BIZ UDPゴシック" panose="020B0400000000000000" pitchFamily="50" charset="-128"/>
                <a:ea typeface="BIZ UDPゴシック" panose="020B0400000000000000" pitchFamily="50" charset="-128"/>
              </a:rPr>
              <a:t>イノベーション・</a:t>
            </a:r>
            <a:endParaRPr kumimoji="1" lang="en-US" altLang="ja-JP" sz="700" dirty="0" smtClean="0">
              <a:latin typeface="BIZ UDPゴシック" panose="020B0400000000000000" pitchFamily="50" charset="-128"/>
              <a:ea typeface="BIZ UDPゴシック" panose="020B0400000000000000" pitchFamily="50" charset="-128"/>
            </a:endParaRPr>
          </a:p>
          <a:p>
            <a:pPr algn="ctr"/>
            <a:r>
              <a:rPr kumimoji="1" lang="ja-JP" altLang="en-US" sz="700" dirty="0" smtClean="0">
                <a:latin typeface="BIZ UDPゴシック" panose="020B0400000000000000" pitchFamily="50" charset="-128"/>
                <a:ea typeface="BIZ UDPゴシック" panose="020B0400000000000000" pitchFamily="50" charset="-128"/>
              </a:rPr>
              <a:t>リンク案件一覧</a:t>
            </a:r>
            <a:endParaRPr kumimoji="1" lang="ja-JP" altLang="en-US" sz="700" dirty="0">
              <a:latin typeface="BIZ UDPゴシック" panose="020B0400000000000000" pitchFamily="50" charset="-128"/>
              <a:ea typeface="BIZ UDPゴシック" panose="020B0400000000000000" pitchFamily="50" charset="-128"/>
            </a:endParaRPr>
          </a:p>
        </p:txBody>
      </p:sp>
      <p:sp>
        <p:nvSpPr>
          <p:cNvPr id="28" name="テキスト ボックス 27"/>
          <p:cNvSpPr txBox="1"/>
          <p:nvPr/>
        </p:nvSpPr>
        <p:spPr>
          <a:xfrm>
            <a:off x="944724" y="4634716"/>
            <a:ext cx="5109091" cy="461665"/>
          </a:xfrm>
          <a:prstGeom prst="rect">
            <a:avLst/>
          </a:prstGeom>
          <a:solidFill>
            <a:schemeClr val="bg1">
              <a:alpha val="79000"/>
            </a:schemeClr>
          </a:solidFill>
        </p:spPr>
        <p:txBody>
          <a:bodyPr wrap="none" rtlCol="0">
            <a:spAutoFit/>
          </a:bodyPr>
          <a:lstStyle/>
          <a:p>
            <a:r>
              <a:rPr lang="ja-JP" altLang="en-US" sz="2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大手企業と中小製造業の</a:t>
            </a:r>
            <a:r>
              <a:rPr lang="ja-JP" altLang="en-US" sz="2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マッチング</a:t>
            </a:r>
            <a:endParaRPr lang="en-US" altLang="ja-JP" sz="2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368660" y="3011402"/>
            <a:ext cx="2769258" cy="458146"/>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r>
              <a:rPr kumimoji="1" lang="ja-JP" altLang="en-US" sz="800" dirty="0" smtClean="0">
                <a:solidFill>
                  <a:schemeClr val="tx1"/>
                </a:solidFill>
                <a:latin typeface="BIZ UDPゴシック" panose="020B0400000000000000" pitchFamily="50" charset="-128"/>
                <a:ea typeface="BIZ UDPゴシック" panose="020B0400000000000000" pitchFamily="50" charset="-128"/>
              </a:rPr>
              <a:t>ユーザー</a:t>
            </a:r>
            <a:r>
              <a:rPr kumimoji="1" lang="en-US" altLang="ja-JP" sz="800" dirty="0" smtClean="0">
                <a:solidFill>
                  <a:schemeClr val="tx1"/>
                </a:solidFill>
                <a:latin typeface="BIZ UDPゴシック" panose="020B0400000000000000" pitchFamily="50" charset="-128"/>
                <a:ea typeface="BIZ UDPゴシック" panose="020B0400000000000000" pitchFamily="50" charset="-128"/>
              </a:rPr>
              <a:t>ID</a:t>
            </a:r>
            <a:r>
              <a:rPr lang="ja-JP" altLang="en-US" sz="800" dirty="0" smtClean="0">
                <a:solidFill>
                  <a:schemeClr val="tx1"/>
                </a:solidFill>
                <a:latin typeface="BIZ UDPゴシック" panose="020B0400000000000000" pitchFamily="50" charset="-128"/>
                <a:ea typeface="BIZ UDPゴシック" panose="020B0400000000000000" pitchFamily="50" charset="-128"/>
              </a:rPr>
              <a:t>は</a:t>
            </a:r>
            <a:r>
              <a:rPr lang="ja-JP" altLang="en-US" sz="800" dirty="0">
                <a:solidFill>
                  <a:schemeClr val="tx1"/>
                </a:solidFill>
                <a:latin typeface="BIZ UDPゴシック" panose="020B0400000000000000" pitchFamily="50" charset="-128"/>
                <a:ea typeface="BIZ UDPゴシック" panose="020B0400000000000000" pitchFamily="50" charset="-128"/>
              </a:rPr>
              <a:t>ザ・</a:t>
            </a:r>
            <a:r>
              <a:rPr lang="ja-JP" altLang="en-US" sz="800" dirty="0" smtClean="0">
                <a:solidFill>
                  <a:schemeClr val="tx1"/>
                </a:solidFill>
                <a:latin typeface="BIZ UDPゴシック" panose="020B0400000000000000" pitchFamily="50" charset="-128"/>
                <a:ea typeface="BIZ UDPゴシック" panose="020B0400000000000000" pitchFamily="50" charset="-128"/>
              </a:rPr>
              <a:t>ビジネスモールに参画している</a:t>
            </a:r>
            <a:endParaRPr lang="en-US" altLang="ja-JP" sz="8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800" dirty="0" smtClean="0">
                <a:solidFill>
                  <a:schemeClr val="tx1"/>
                </a:solidFill>
                <a:latin typeface="BIZ UDPゴシック" panose="020B0400000000000000" pitchFamily="50" charset="-128"/>
                <a:ea typeface="BIZ UDPゴシック" panose="020B0400000000000000" pitchFamily="50" charset="-128"/>
              </a:rPr>
              <a:t>日本全国いずれかの商工会議所・商工会の会員企業であれば無料で登録する事ができます</a:t>
            </a:r>
            <a:endParaRPr kumimoji="1" lang="ja-JP" altLang="en-US" sz="800" dirty="0">
              <a:solidFill>
                <a:schemeClr val="tx1"/>
              </a:solidFill>
              <a:latin typeface="BIZ UDPゴシック" panose="020B0400000000000000" pitchFamily="50" charset="-128"/>
              <a:ea typeface="BIZ UDPゴシック" panose="020B0400000000000000" pitchFamily="50" charset="-128"/>
            </a:endParaRPr>
          </a:p>
        </p:txBody>
      </p:sp>
      <p:pic>
        <p:nvPicPr>
          <p:cNvPr id="25" name="図 24"/>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2542511" y="4790606"/>
            <a:ext cx="1966609" cy="1966609"/>
          </a:xfrm>
          <a:prstGeom prst="rect">
            <a:avLst/>
          </a:prstGeom>
        </p:spPr>
      </p:pic>
      <p:pic>
        <p:nvPicPr>
          <p:cNvPr id="5" name="図 4"/>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393074" y="2978244"/>
            <a:ext cx="515815" cy="515815"/>
          </a:xfrm>
          <a:prstGeom prst="rect">
            <a:avLst/>
          </a:prstGeom>
        </p:spPr>
      </p:pic>
      <p:sp>
        <p:nvSpPr>
          <p:cNvPr id="128" name="角丸四角形 127"/>
          <p:cNvSpPr/>
          <p:nvPr/>
        </p:nvSpPr>
        <p:spPr>
          <a:xfrm>
            <a:off x="5047418" y="4998528"/>
            <a:ext cx="1404000" cy="180000"/>
          </a:xfrm>
          <a:prstGeom prst="roundRect">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900" dirty="0" smtClean="0">
                <a:latin typeface="HGPｺﾞｼｯｸM" panose="020B0600000000000000" pitchFamily="50" charset="-128"/>
                <a:ea typeface="HGPｺﾞｼｯｸM" panose="020B0600000000000000" pitchFamily="50" charset="-128"/>
              </a:rPr>
              <a:t>提案・成約まで完全無料</a:t>
            </a:r>
            <a:endParaRPr kumimoji="1" lang="ja-JP" altLang="en-US" sz="900" dirty="0">
              <a:latin typeface="HGPｺﾞｼｯｸM" panose="020B0600000000000000" pitchFamily="50" charset="-128"/>
              <a:ea typeface="HGPｺﾞｼｯｸM" panose="020B0600000000000000" pitchFamily="50" charset="-128"/>
            </a:endParaRPr>
          </a:p>
        </p:txBody>
      </p:sp>
      <p:sp>
        <p:nvSpPr>
          <p:cNvPr id="129" name="角丸四角形 128"/>
          <p:cNvSpPr/>
          <p:nvPr/>
        </p:nvSpPr>
        <p:spPr>
          <a:xfrm>
            <a:off x="4159598" y="5004068"/>
            <a:ext cx="792000" cy="180000"/>
          </a:xfrm>
          <a:prstGeom prst="roundRect">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dirty="0" smtClean="0">
                <a:latin typeface="HGPｺﾞｼｯｸM" panose="020B0600000000000000" pitchFamily="50" charset="-128"/>
                <a:ea typeface="HGPｺﾞｼｯｸM" panose="020B0600000000000000" pitchFamily="50" charset="-128"/>
              </a:rPr>
              <a:t>ユーザー</a:t>
            </a:r>
            <a:r>
              <a:rPr lang="en-US" altLang="ja-JP" sz="900" dirty="0" smtClean="0">
                <a:latin typeface="HGPｺﾞｼｯｸM" panose="020B0600000000000000" pitchFamily="50" charset="-128"/>
                <a:ea typeface="HGPｺﾞｼｯｸM" panose="020B0600000000000000" pitchFamily="50" charset="-128"/>
              </a:rPr>
              <a:t>ID</a:t>
            </a:r>
            <a:r>
              <a:rPr lang="ja-JP" altLang="en-US" sz="900" dirty="0" smtClean="0">
                <a:latin typeface="HGPｺﾞｼｯｸM" panose="020B0600000000000000" pitchFamily="50" charset="-128"/>
                <a:ea typeface="HGPｺﾞｼｯｸM" panose="020B0600000000000000" pitchFamily="50" charset="-128"/>
              </a:rPr>
              <a:t>要</a:t>
            </a:r>
            <a:endParaRPr kumimoji="1" lang="ja-JP" altLang="en-US" sz="9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991577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619</TotalTime>
  <Words>777</Words>
  <Application>Microsoft Office PowerPoint</Application>
  <PresentationFormat>画面に合わせる (4:3)</PresentationFormat>
  <Paragraphs>104</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BIZ UDPゴシック</vt:lpstr>
      <vt:lpstr>BIZ UDゴシック</vt:lpstr>
      <vt:lpstr>HGPｺﾞｼｯｸM</vt:lpstr>
      <vt:lpstr>Microsoft YaHei</vt:lpstr>
      <vt:lpstr>ＭＳ Ｐゴシック</vt:lpstr>
      <vt:lpstr>メイリオ</vt:lpstr>
      <vt:lpstr>Arial</vt:lpstr>
      <vt:lpstr>Calibri</vt:lpstr>
      <vt:lpstr>Calibri Light</vt:lpstr>
      <vt:lpstr>Wingdings</vt:lpstr>
      <vt:lpstr>Office テーマ</vt:lpstr>
      <vt:lpstr>PowerPoint プレゼンテーション</vt:lpstr>
      <vt:lpstr>PowerPoint プレゼンテーション</vt:lpstr>
    </vt:vector>
  </TitlesOfParts>
  <Company>大阪商工会議所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島田　麻由</dc:creator>
  <cp:lastModifiedBy>大阪商工会議所</cp:lastModifiedBy>
  <cp:revision>43</cp:revision>
  <cp:lastPrinted>2020-07-31T00:48:23Z</cp:lastPrinted>
  <dcterms:created xsi:type="dcterms:W3CDTF">2020-07-20T02:15:51Z</dcterms:created>
  <dcterms:modified xsi:type="dcterms:W3CDTF">2023-05-12T08:19:12Z</dcterms:modified>
</cp:coreProperties>
</file>